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60" r:id="rId6"/>
    <p:sldId id="259" r:id="rId7"/>
    <p:sldId id="265" r:id="rId8"/>
    <p:sldId id="264" r:id="rId9"/>
    <p:sldId id="266" r:id="rId10"/>
    <p:sldId id="263" r:id="rId11"/>
    <p:sldId id="262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4" r:id="rId28"/>
    <p:sldId id="285" r:id="rId29"/>
    <p:sldId id="289" r:id="rId30"/>
    <p:sldId id="286" r:id="rId31"/>
    <p:sldId id="287" r:id="rId32"/>
    <p:sldId id="290" r:id="rId33"/>
    <p:sldId id="288" r:id="rId34"/>
    <p:sldId id="282" r:id="rId35"/>
    <p:sldId id="291" r:id="rId36"/>
    <p:sldId id="297" r:id="rId37"/>
    <p:sldId id="283" r:id="rId38"/>
    <p:sldId id="292" r:id="rId39"/>
    <p:sldId id="293" r:id="rId40"/>
    <p:sldId id="294" r:id="rId41"/>
    <p:sldId id="298" r:id="rId42"/>
  </p:sldIdLst>
  <p:sldSz cx="12192000" cy="6858000"/>
  <p:notesSz cx="6858000" cy="9144000"/>
  <p:embeddedFontLst>
    <p:embeddedFont>
      <p:font typeface="Adobe Arabic" panose="02040503050201020203" charset="0"/>
      <p:regular r:id="rId46"/>
      <p:bold r:id="rId47"/>
      <p:italic r:id="rId48"/>
      <p:boldItalic r:id="rId49"/>
    </p:embeddedFont>
    <p:embeddedFont>
      <p:font typeface="Calibri" panose="020F0502020204030204" charset="0"/>
      <p:regular r:id="rId50"/>
      <p:bold r:id="rId51"/>
      <p:italic r:id="rId52"/>
      <p:boldItalic r:id="rId53"/>
    </p:embeddedFont>
    <p:embeddedFont>
      <p:font typeface="微软雅黑" panose="020B0503020204020204" charset="-122"/>
      <p:regular r:id="rId54"/>
    </p:embeddedFont>
    <p:embeddedFont>
      <p:font typeface="Adobe Devanagari" panose="02040503050201020203" charset="0"/>
      <p:regular r:id="rId55"/>
      <p:bold r:id="rId56"/>
      <p:italic r:id="rId57"/>
      <p:boldItalic r:id="rId58"/>
    </p:embeddedFont>
    <p:embeddedFont>
      <p:font typeface="Adobe Caslon Pro Bold" panose="0205070206050A020403" charset="0"/>
      <p:bold r:id="rId59"/>
      <p:boldItalic r:id="rId6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0" Type="http://schemas.openxmlformats.org/officeDocument/2006/relationships/font" Target="fonts/font15.fntdata"/><Relationship Id="rId6" Type="http://schemas.openxmlformats.org/officeDocument/2006/relationships/slide" Target="slides/slide3.xml"/><Relationship Id="rId59" Type="http://schemas.openxmlformats.org/officeDocument/2006/relationships/font" Target="fonts/font14.fntdata"/><Relationship Id="rId58" Type="http://schemas.openxmlformats.org/officeDocument/2006/relationships/font" Target="fonts/font13.fntdata"/><Relationship Id="rId57" Type="http://schemas.openxmlformats.org/officeDocument/2006/relationships/font" Target="fonts/font12.fntdata"/><Relationship Id="rId56" Type="http://schemas.openxmlformats.org/officeDocument/2006/relationships/font" Target="fonts/font11.fntdata"/><Relationship Id="rId55" Type="http://schemas.openxmlformats.org/officeDocument/2006/relationships/font" Target="fonts/font10.fntdata"/><Relationship Id="rId54" Type="http://schemas.openxmlformats.org/officeDocument/2006/relationships/font" Target="fonts/font9.fntdata"/><Relationship Id="rId53" Type="http://schemas.openxmlformats.org/officeDocument/2006/relationships/font" Target="fonts/font8.fntdata"/><Relationship Id="rId52" Type="http://schemas.openxmlformats.org/officeDocument/2006/relationships/font" Target="fonts/font7.fntdata"/><Relationship Id="rId51" Type="http://schemas.openxmlformats.org/officeDocument/2006/relationships/font" Target="fonts/font6.fntdata"/><Relationship Id="rId50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49" Type="http://schemas.openxmlformats.org/officeDocument/2006/relationships/font" Target="fonts/font4.fntdata"/><Relationship Id="rId48" Type="http://schemas.openxmlformats.org/officeDocument/2006/relationships/font" Target="fonts/font3.fntdata"/><Relationship Id="rId47" Type="http://schemas.openxmlformats.org/officeDocument/2006/relationships/font" Target="fonts/font2.fntdata"/><Relationship Id="rId46" Type="http://schemas.openxmlformats.org/officeDocument/2006/relationships/font" Target="fonts/font1.fntdata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首先回顾概念与做法</a:t>
            </a:r>
            <a:endParaRPr lang="zh-CN" altLang="en-US"/>
          </a:p>
          <a:p>
            <a:r>
              <a:rPr lang="zh-CN" altLang="en-US"/>
              <a:t>从图形管线的概念入手</a:t>
            </a:r>
            <a:r>
              <a:rPr lang="en-US" altLang="zh-CN"/>
              <a:t> </a:t>
            </a:r>
            <a:r>
              <a:rPr lang="zh-CN" altLang="en-US"/>
              <a:t>回忆其中一些重要的操作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什么是渲染？从渲染的概念中引出图形管线。</a:t>
            </a:r>
            <a:endParaRPr lang="zh-CN" altLang="en-US"/>
          </a:p>
          <a:p>
            <a:r>
              <a:rPr lang="zh-CN" altLang="en-US"/>
              <a:t>渲染考虑的主题：</a:t>
            </a:r>
            <a:r>
              <a:rPr lang="en-US" altLang="en-US"/>
              <a:t>Object-order, decompose objects into primitives. Then rasterize the primitives.</a:t>
            </a:r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首先定义屏幕：</a:t>
            </a:r>
            <a:r>
              <a:rPr lang="en-US" altLang="en-US"/>
              <a:t>[0, w] x [0, h]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为什么选择三角形？因为三角形是最基础的多边形，任何其它多边形都可以用三角形来表示。同时，三角形的三个顶点一定在同一个平面内。三角形的内部和外部区分的十分清楚，而且可以用叉积来判断点是否在三角形中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光栅化：讲解</a:t>
            </a:r>
            <a:r>
              <a:rPr lang="en-US" altLang="zh-CN"/>
              <a:t> ToLeft </a:t>
            </a:r>
            <a:r>
              <a:rPr lang="zh-CN" altLang="en-US"/>
              <a:t>测试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讲解使用</a:t>
            </a:r>
            <a:r>
              <a:rPr lang="en-US" altLang="zh-CN"/>
              <a:t> Bounding Box </a:t>
            </a:r>
            <a:r>
              <a:rPr lang="zh-CN" altLang="zh-CN"/>
              <a:t>优化效率</a:t>
            </a:r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抗锯齿</a:t>
            </a:r>
            <a:r>
              <a:rPr lang="en-US" altLang="zh-CN"/>
              <a:t> by MSAA</a:t>
            </a:r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31888"/>
            <a:ext cx="9144000" cy="2387600"/>
          </a:xfrm>
        </p:spPr>
        <p:txBody>
          <a:bodyPr/>
          <a:p>
            <a:r>
              <a:rPr lang="en-US" altLang="zh-CN" sz="9000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Arabic" panose="02040503050201020203" charset="0"/>
                <a:cs typeface="Adobe Arabic" panose="02040503050201020203" charset="0"/>
              </a:rPr>
              <a:t>SIGGRAPH</a:t>
            </a:r>
            <a:endParaRPr lang="en-US" altLang="zh-CN" sz="9000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Arabic" panose="02040503050201020203" charset="0"/>
              <a:cs typeface="Adobe Arabic" panose="02040503050201020203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2806065"/>
          </a:xfrm>
        </p:spPr>
        <p:txBody>
          <a:bodyPr>
            <a:normAutofit fontScale="90000" lnSpcReduction="20000"/>
          </a:bodyPr>
          <a:p>
            <a:r>
              <a:rPr lang="en-US" altLang="zh-CN" sz="3600" b="1"/>
              <a:t>Meeting 03</a:t>
            </a:r>
            <a:endParaRPr lang="en-US" altLang="zh-CN" sz="3600" b="1"/>
          </a:p>
          <a:p>
            <a:endParaRPr lang="en-US" altLang="zh-CN"/>
          </a:p>
          <a:p>
            <a:r>
              <a:rPr lang="en-US" altLang="zh-CN" b="1"/>
              <a:t>Rasterization &amp; Shading</a:t>
            </a:r>
            <a:endParaRPr lang="en-US" altLang="zh-CN" b="1"/>
          </a:p>
          <a:p>
            <a:r>
              <a:rPr lang="en-US" altLang="zh-CN" b="1"/>
              <a:t>PA2 &amp; PA3</a:t>
            </a:r>
            <a:endParaRPr lang="en-US" altLang="zh-CN" b="1"/>
          </a:p>
          <a:p>
            <a:endParaRPr lang="en-US" altLang="zh-CN"/>
          </a:p>
          <a:p>
            <a:r>
              <a:rPr lang="en-US" altLang="zh-CN"/>
              <a:t>c7w</a:t>
            </a:r>
            <a:endParaRPr lang="en-US" altLang="zh-CN"/>
          </a:p>
          <a:p>
            <a:r>
              <a:rPr lang="en-US" altLang="zh-CN"/>
              <a:t>2021.11.20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533525"/>
            <a:ext cx="6261100" cy="43795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560" y="1533525"/>
            <a:ext cx="6071235" cy="4051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89125" y="332740"/>
            <a:ext cx="8413750" cy="6191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Blinn-Phong Reflectance Model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67635" y="1423035"/>
            <a:ext cx="7198995" cy="5434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Definition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03830" y="1465580"/>
            <a:ext cx="7145655" cy="5095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Diffuse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934585" cy="4351655"/>
          </a:xfrm>
        </p:spPr>
        <p:txBody>
          <a:bodyPr/>
          <a:p>
            <a:r>
              <a:rPr lang="en-US" altLang="zh-CN"/>
              <a:t>Light is scattered uniformly in all directions.</a:t>
            </a:r>
            <a:endParaRPr lang="en-US" altLang="zh-CN"/>
          </a:p>
          <a:p>
            <a:r>
              <a:rPr lang="en-US" altLang="zh-CN">
                <a:latin typeface="Adobe Devanagari" panose="02040503050201020203" charset="0"/>
                <a:cs typeface="Adobe Devanagari" panose="02040503050201020203" charset="0"/>
              </a:rPr>
              <a:t>I’= I / r^2</a:t>
            </a:r>
            <a:endParaRPr lang="en-US" altLang="zh-CN">
              <a:latin typeface="Adobe Devanagari" panose="02040503050201020203" charset="0"/>
              <a:cs typeface="Adobe Devanagari" panose="02040503050201020203" charset="0"/>
            </a:endParaRPr>
          </a:p>
          <a:p>
            <a:endParaRPr lang="en-US" altLang="zh-CN"/>
          </a:p>
          <a:p>
            <a:r>
              <a:rPr lang="en-US" altLang="zh-CN"/>
              <a:t>Lambertian cosine law</a:t>
            </a:r>
            <a:endParaRPr lang="en-US" altLang="zh-CN"/>
          </a:p>
          <a:p>
            <a:r>
              <a:rPr lang="en-US" altLang="zh-CN"/>
              <a:t>Calculate received light by dot product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6170" y="1691005"/>
            <a:ext cx="5410200" cy="3914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Specular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95930" y="1423035"/>
            <a:ext cx="6200775" cy="4351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Ambient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39795" y="1854835"/>
            <a:ext cx="5684520" cy="4351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Blinn-Phong Reflection Model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66595" y="1547495"/>
            <a:ext cx="8258175" cy="4631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52650" y="544830"/>
            <a:ext cx="7887335" cy="5768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21840" y="541020"/>
            <a:ext cx="8616950" cy="6005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The Graphics Pipeline</a:t>
            </a:r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Object-order rendering: drawing objects one by one on the screen</a:t>
            </a:r>
            <a:endParaRPr lang="en-US" altLang="zh-CN"/>
          </a:p>
          <a:p>
            <a:r>
              <a:rPr lang="en-US" altLang="zh-CN"/>
              <a:t>(Consider each geometric object, find pixels it effects)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Rasterization: Finding the effected pixels of a geometric </a:t>
            </a:r>
            <a:r>
              <a:rPr lang="en-US" altLang="zh-CN" b="1"/>
              <a:t>primitive(such as triangle)</a:t>
            </a:r>
            <a:endParaRPr lang="en-US" altLang="zh-CN" b="1"/>
          </a:p>
          <a:p>
            <a:endParaRPr lang="en-US" altLang="zh-CN" b="1"/>
          </a:p>
          <a:p>
            <a:endParaRPr lang="en-US" altLang="zh-CN" b="1"/>
          </a:p>
        </p:txBody>
      </p:sp>
      <p:sp>
        <p:nvSpPr>
          <p:cNvPr id="8" name="圆角矩形 7"/>
          <p:cNvSpPr/>
          <p:nvPr/>
        </p:nvSpPr>
        <p:spPr>
          <a:xfrm>
            <a:off x="1482725" y="5003800"/>
            <a:ext cx="2849880" cy="1181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800"/>
              <a:t>Objects</a:t>
            </a:r>
            <a:endParaRPr lang="en-US" altLang="zh-CN" sz="4800"/>
          </a:p>
        </p:txBody>
      </p:sp>
      <p:sp>
        <p:nvSpPr>
          <p:cNvPr id="9" name="圆角矩形 8"/>
          <p:cNvSpPr/>
          <p:nvPr/>
        </p:nvSpPr>
        <p:spPr>
          <a:xfrm>
            <a:off x="7934960" y="5003800"/>
            <a:ext cx="2849880" cy="11817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800"/>
              <a:t>Image</a:t>
            </a:r>
            <a:endParaRPr lang="en-US" altLang="zh-CN" sz="4800"/>
          </a:p>
        </p:txBody>
      </p:sp>
      <p:cxnSp>
        <p:nvCxnSpPr>
          <p:cNvPr id="10" name="直接箭头连接符 9"/>
          <p:cNvCxnSpPr>
            <a:stCxn id="8" idx="3"/>
            <a:endCxn id="9" idx="1"/>
          </p:cNvCxnSpPr>
          <p:nvPr/>
        </p:nvCxnSpPr>
        <p:spPr>
          <a:xfrm>
            <a:off x="4332605" y="5594985"/>
            <a:ext cx="3602355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833495" y="4902835"/>
            <a:ext cx="46012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/>
              <a:t>Operations</a:t>
            </a:r>
            <a:endParaRPr lang="en-US" altLang="zh-CN" sz="2800"/>
          </a:p>
          <a:p>
            <a:pPr algn="ctr"/>
            <a:endParaRPr lang="en-US" altLang="zh-CN" sz="2800"/>
          </a:p>
          <a:p>
            <a:pPr algn="ctr"/>
            <a:r>
              <a:rPr lang="en-US" altLang="zh-CN" sz="2800"/>
              <a:t>Graphics Pipeline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Interpolation: acquire smoothly varied values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79600"/>
            <a:ext cx="5724525" cy="4086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15" y="1788795"/>
            <a:ext cx="5838825" cy="426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Applying Texture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材质图片过小：双线性插值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zh-CN" altLang="en-US"/>
              <a:t>材质图片过大：</a:t>
            </a:r>
            <a:r>
              <a:rPr lang="en-US" altLang="zh-CN" sz="2000"/>
              <a:t>Mipmap/</a:t>
            </a:r>
            <a:r>
              <a:rPr lang="zh-CN" altLang="zh-CN" sz="2000"/>
              <a:t>各向异性过滤</a:t>
            </a:r>
            <a:endParaRPr lang="zh-CN" altLang="zh-CN" sz="2000"/>
          </a:p>
        </p:txBody>
      </p:sp>
      <p:pic>
        <p:nvPicPr>
          <p:cNvPr id="8" name="内容占位符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97575" y="2505075"/>
            <a:ext cx="5657850" cy="3977640"/>
          </a:xfrm>
          <a:prstGeom prst="rect">
            <a:avLst/>
          </a:prstGeom>
        </p:spPr>
      </p:pic>
      <p:pic>
        <p:nvPicPr>
          <p:cNvPr id="9" name="内容占位符 8"/>
          <p:cNvPicPr>
            <a:picLocks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306705" y="2585085"/>
            <a:ext cx="5419090" cy="3817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PA2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zh-CN"/>
              <a:t>PA2 </a:t>
            </a:r>
            <a:r>
              <a:rPr lang="zh-CN" altLang="en-US"/>
              <a:t>要求我们实现将三角形光栅化的代码</a:t>
            </a:r>
            <a:endParaRPr lang="zh-CN" altLang="en-US"/>
          </a:p>
          <a:p>
            <a:r>
              <a:rPr lang="zh-CN" altLang="en-US"/>
              <a:t>同时要求我们实现</a:t>
            </a:r>
            <a:r>
              <a:rPr lang="en-US" altLang="zh-CN"/>
              <a:t> Z-buffering </a:t>
            </a:r>
            <a:r>
              <a:rPr lang="zh-CN" altLang="en-US"/>
              <a:t>的算法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 MSAA (</a:t>
            </a:r>
            <a:r>
              <a:rPr lang="zh-CN" altLang="zh-CN"/>
              <a:t>多重采样抗锯齿</a:t>
            </a:r>
            <a:r>
              <a:rPr lang="en-US" altLang="zh-CN"/>
              <a:t>)</a:t>
            </a:r>
            <a:r>
              <a:rPr lang="zh-CN" altLang="en-US"/>
              <a:t>进行反走样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代码填空：</a:t>
            </a:r>
            <a:endParaRPr lang="zh-CN" altLang="en-US"/>
          </a:p>
          <a:p>
            <a:r>
              <a:rPr lang="en-US" altLang="en-US"/>
              <a:t>Find the bounding box</a:t>
            </a:r>
            <a:endParaRPr lang="en-US" altLang="en-US"/>
          </a:p>
          <a:p>
            <a:r>
              <a:rPr lang="en-US" altLang="zh-CN"/>
              <a:t>Test if certain point inside a given triangle</a:t>
            </a:r>
            <a:endParaRPr lang="en-US" altLang="zh-CN"/>
          </a:p>
          <a:p>
            <a:r>
              <a:rPr lang="en-US" altLang="zh-CN"/>
              <a:t>Update pixel values using Z-buffering</a:t>
            </a:r>
            <a:endParaRPr lang="en-US" altLang="zh-CN"/>
          </a:p>
          <a:p>
            <a:r>
              <a:rPr lang="en-US" altLang="zh-CN"/>
              <a:t>Super-sampling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Find the bounding box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4030" y="1524635"/>
            <a:ext cx="11204575" cy="3808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24025" y="5645150"/>
            <a:ext cx="87439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400" b="1">
                <a:latin typeface="Adobe Devanagari" panose="02040503050201020203" charset="0"/>
                <a:cs typeface="Adobe Devanagari" panose="02040503050201020203" charset="0"/>
              </a:rPr>
              <a:t>Given three number</a:t>
            </a:r>
            <a:r>
              <a:rPr lang="en-US" altLang="en-US" sz="2400" b="1" i="1">
                <a:latin typeface="Adobe Devanagari" panose="02040503050201020203" charset="0"/>
                <a:cs typeface="Adobe Devanagari" panose="02040503050201020203" charset="0"/>
              </a:rPr>
              <a:t> a, b, c</a:t>
            </a:r>
            <a:r>
              <a:rPr lang="en-US" altLang="en-US" sz="2400" b="1">
                <a:latin typeface="Adobe Devanagari" panose="02040503050201020203" charset="0"/>
                <a:cs typeface="Adobe Devanagari" panose="02040503050201020203" charset="0"/>
              </a:rPr>
              <a:t>, how to find the minimum/maximum of them?</a:t>
            </a:r>
            <a:endParaRPr lang="en-US" altLang="en-US" sz="2400" b="1">
              <a:latin typeface="Adobe Devanagari" panose="02040503050201020203" charset="0"/>
              <a:cs typeface="Adobe Devanagari" panose="02040503050201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Test if certain point inside a given triangle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2190115" y="5716905"/>
            <a:ext cx="78124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400" b="1">
                <a:latin typeface="Adobe Devanagari" panose="02040503050201020203" charset="0"/>
                <a:cs typeface="Adobe Devanagari" panose="02040503050201020203" charset="0"/>
              </a:rPr>
              <a:t>Use cross product, then test if the three results have the same sign.</a:t>
            </a:r>
            <a:endParaRPr lang="en-US" altLang="en-US" sz="2400" b="1">
              <a:latin typeface="Adobe Devanagari" panose="02040503050201020203" charset="0"/>
              <a:cs typeface="Adobe Devanagari" panose="02040503050201020203" charset="0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0195" y="1922145"/>
            <a:ext cx="11611610" cy="3564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Update pixel values using Z-buffering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3295" y="1552575"/>
            <a:ext cx="10467975" cy="37528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65960" y="5640705"/>
            <a:ext cx="84626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400" b="1">
                <a:latin typeface="Adobe Devanagari" panose="02040503050201020203" charset="0"/>
                <a:cs typeface="Adobe Devanagari" panose="02040503050201020203" charset="0"/>
              </a:rPr>
              <a:t>Seems like dynamic programming, update when there is a better choice.</a:t>
            </a:r>
            <a:endParaRPr lang="en-US" altLang="en-US" sz="2400" b="1">
              <a:latin typeface="Adobe Devanagari" panose="02040503050201020203" charset="0"/>
              <a:cs typeface="Adobe Devanagari" panose="02040503050201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Supersampling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52065" y="1691005"/>
            <a:ext cx="6858000" cy="4351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97075" y="6042660"/>
            <a:ext cx="81978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2400" b="1">
                <a:latin typeface="Adobe Devanagari" panose="02040503050201020203" charset="0"/>
                <a:cs typeface="Adobe Devanagari" panose="02040503050201020203" charset="0"/>
              </a:rPr>
              <a:t>2x2 Supersampling, which means sample 4 times inside a single pixel.</a:t>
            </a:r>
            <a:endParaRPr lang="en-US" altLang="en-US" sz="2400" b="1">
              <a:latin typeface="Adobe Devanagari" panose="02040503050201020203" charset="0"/>
              <a:cs typeface="Adobe Devanagari" panose="02040503050201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output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00" y="95250"/>
            <a:ext cx="6667500" cy="6667500"/>
          </a:xfrm>
          <a:prstGeom prst="rect">
            <a:avLst/>
          </a:prstGeom>
        </p:spPr>
      </p:pic>
      <p:pic>
        <p:nvPicPr>
          <p:cNvPr id="4" name="图片 3" descr="output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"/>
            <a:ext cx="6667500" cy="66675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50160" y="5175250"/>
            <a:ext cx="156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Without MSAA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74660" y="5175250"/>
            <a:ext cx="7454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MSAA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PA3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758055"/>
          </a:xfrm>
        </p:spPr>
        <p:txBody>
          <a:bodyPr>
            <a:normAutofit fontScale="80000"/>
          </a:bodyPr>
          <a:p>
            <a:r>
              <a:rPr lang="en-US" altLang="zh-CN">
                <a:sym typeface="+mn-ea"/>
              </a:rPr>
              <a:t>PA3 </a:t>
            </a:r>
            <a:r>
              <a:rPr lang="zh-CN" altLang="en-US">
                <a:sym typeface="+mn-ea"/>
              </a:rPr>
              <a:t>要求我们实现重心坐标插值算法</a:t>
            </a:r>
            <a:endParaRPr lang="zh-CN" altLang="en-US"/>
          </a:p>
          <a:p>
            <a:r>
              <a:rPr lang="en-US" altLang="en-US">
                <a:sym typeface="+mn-ea"/>
              </a:rPr>
              <a:t>Blinn-Phong </a:t>
            </a:r>
            <a:r>
              <a:rPr lang="zh-CN" altLang="en-US">
                <a:sym typeface="+mn-ea"/>
              </a:rPr>
              <a:t>着色模型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应用材质，并考虑材质图片过小的情况（双线性插值）</a:t>
            </a:r>
            <a:endParaRPr lang="zh-CN" altLang="en-US">
              <a:sym typeface="+mn-ea"/>
            </a:endParaRPr>
          </a:p>
          <a:p>
            <a:r>
              <a:rPr lang="en-US" altLang="en-US">
                <a:sym typeface="+mn-ea"/>
              </a:rPr>
              <a:t>Bump mapping &amp; displacement mapping</a:t>
            </a:r>
            <a:endParaRPr lang="en-US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代码填空：</a:t>
            </a:r>
            <a:endParaRPr lang="zh-CN" altLang="en-US"/>
          </a:p>
          <a:p>
            <a:r>
              <a:rPr lang="en-US" altLang="zh-CN"/>
              <a:t>Interpolation using B</a:t>
            </a:r>
            <a:r>
              <a:rPr lang="zh-CN" altLang="en-US"/>
              <a:t>arycentric coordinates</a:t>
            </a:r>
            <a:endParaRPr lang="zh-CN" altLang="en-US"/>
          </a:p>
          <a:p>
            <a:r>
              <a:rPr lang="en-US" altLang="zh-CN"/>
              <a:t>Blinn-Phong Reflection Model </a:t>
            </a:r>
            <a:r>
              <a:rPr lang="en-US" altLang="en-US">
                <a:sym typeface="+mn-ea"/>
              </a:rPr>
              <a:t>(Diffuse, Specular, Ambient)</a:t>
            </a:r>
            <a:endParaRPr lang="en-US" altLang="zh-CN"/>
          </a:p>
          <a:p>
            <a:r>
              <a:rPr lang="en-US" altLang="zh-CN"/>
              <a:t>Using texture (u,v) as k_d; Bilinear interpolation</a:t>
            </a:r>
            <a:endParaRPr lang="en-US" altLang="zh-CN"/>
          </a:p>
          <a:p>
            <a:r>
              <a:rPr lang="en-US" altLang="zh-CN"/>
              <a:t>Try another model</a:t>
            </a:r>
            <a:endParaRPr lang="en-US" altLang="zh-CN"/>
          </a:p>
          <a:p>
            <a:r>
              <a:rPr lang="en-US" altLang="en-US">
                <a:sym typeface="+mn-ea"/>
              </a:rPr>
              <a:t>Bump &amp; displacement mapping (Implement according to the comment)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Interpolation using B</a:t>
            </a:r>
            <a:r>
              <a:rPr lang="zh-CN" altLang="en-US">
                <a:sym typeface="+mn-ea"/>
              </a:rPr>
              <a:t>arycentric coordinates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72335" y="1691005"/>
            <a:ext cx="7847330" cy="4351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56425" y="1377703"/>
            <a:ext cx="2608808" cy="4697909"/>
            <a:chOff x="757227" y="1959400"/>
            <a:chExt cx="3710304" cy="6681470"/>
          </a:xfrm>
        </p:grpSpPr>
        <p:sp>
          <p:nvSpPr>
            <p:cNvPr id="3" name="object 3"/>
            <p:cNvSpPr/>
            <p:nvPr/>
          </p:nvSpPr>
          <p:spPr>
            <a:xfrm>
              <a:off x="2415927" y="2066080"/>
              <a:ext cx="1917064" cy="6468110"/>
            </a:xfrm>
            <a:custGeom>
              <a:avLst/>
              <a:gdLst/>
              <a:ahLst/>
              <a:cxnLst/>
              <a:rect l="l" t="t" r="r" b="b"/>
              <a:pathLst>
                <a:path w="1917064" h="6468109">
                  <a:moveTo>
                    <a:pt x="1440607" y="0"/>
                  </a:moveTo>
                  <a:lnTo>
                    <a:pt x="1415207" y="0"/>
                  </a:lnTo>
                  <a:lnTo>
                    <a:pt x="0" y="0"/>
                  </a:lnTo>
                  <a:lnTo>
                    <a:pt x="0" y="6467510"/>
                  </a:lnTo>
                  <a:lnTo>
                    <a:pt x="1891216" y="6467510"/>
                  </a:lnTo>
                  <a:lnTo>
                    <a:pt x="1916616" y="6467510"/>
                  </a:lnTo>
                </a:path>
              </a:pathLst>
            </a:custGeom>
            <a:ln w="507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4" name="object 4"/>
            <p:cNvSpPr/>
            <p:nvPr/>
          </p:nvSpPr>
          <p:spPr>
            <a:xfrm>
              <a:off x="3819347" y="1959406"/>
              <a:ext cx="648335" cy="6681470"/>
            </a:xfrm>
            <a:custGeom>
              <a:avLst/>
              <a:gdLst/>
              <a:ahLst/>
              <a:cxnLst/>
              <a:rect l="l" t="t" r="r" b="b"/>
              <a:pathLst>
                <a:path w="648335" h="6681470">
                  <a:moveTo>
                    <a:pt x="106680" y="0"/>
                  </a:moveTo>
                  <a:lnTo>
                    <a:pt x="0" y="106680"/>
                  </a:lnTo>
                  <a:lnTo>
                    <a:pt x="106680" y="213360"/>
                  </a:lnTo>
                  <a:lnTo>
                    <a:pt x="106680" y="0"/>
                  </a:lnTo>
                  <a:close/>
                </a:path>
                <a:path w="648335" h="6681470">
                  <a:moveTo>
                    <a:pt x="647814" y="6574193"/>
                  </a:moveTo>
                  <a:lnTo>
                    <a:pt x="434454" y="6467513"/>
                  </a:lnTo>
                  <a:lnTo>
                    <a:pt x="487794" y="6574193"/>
                  </a:lnTo>
                  <a:lnTo>
                    <a:pt x="434454" y="6680873"/>
                  </a:lnTo>
                  <a:lnTo>
                    <a:pt x="647814" y="6574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5" name="object 5"/>
            <p:cNvSpPr/>
            <p:nvPr/>
          </p:nvSpPr>
          <p:spPr>
            <a:xfrm>
              <a:off x="782627" y="2520121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8"/>
                  </a:lnTo>
                  <a:lnTo>
                    <a:pt x="23770" y="23771"/>
                  </a:lnTo>
                  <a:lnTo>
                    <a:pt x="6377" y="49568"/>
                  </a:lnTo>
                  <a:lnTo>
                    <a:pt x="0" y="81159"/>
                  </a:lnTo>
                  <a:lnTo>
                    <a:pt x="0" y="505863"/>
                  </a:lnTo>
                  <a:lnTo>
                    <a:pt x="6377" y="537454"/>
                  </a:lnTo>
                  <a:lnTo>
                    <a:pt x="23770" y="563252"/>
                  </a:lnTo>
                  <a:lnTo>
                    <a:pt x="49568" y="580645"/>
                  </a:lnTo>
                  <a:lnTo>
                    <a:pt x="81158" y="587023"/>
                  </a:lnTo>
                  <a:lnTo>
                    <a:pt x="3350663" y="587023"/>
                  </a:lnTo>
                  <a:lnTo>
                    <a:pt x="3382254" y="580645"/>
                  </a:lnTo>
                  <a:lnTo>
                    <a:pt x="3408051" y="563252"/>
                  </a:lnTo>
                  <a:lnTo>
                    <a:pt x="3425444" y="537454"/>
                  </a:lnTo>
                  <a:lnTo>
                    <a:pt x="3431822" y="505863"/>
                  </a:lnTo>
                  <a:lnTo>
                    <a:pt x="3431822" y="81159"/>
                  </a:lnTo>
                  <a:lnTo>
                    <a:pt x="3425444" y="49568"/>
                  </a:lnTo>
                  <a:lnTo>
                    <a:pt x="3408051" y="23771"/>
                  </a:lnTo>
                  <a:lnTo>
                    <a:pt x="3382254" y="6378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FDC6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6" name="object 6"/>
            <p:cNvSpPr/>
            <p:nvPr/>
          </p:nvSpPr>
          <p:spPr>
            <a:xfrm>
              <a:off x="782627" y="2520121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A37512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88344" y="305554"/>
            <a:ext cx="3359348" cy="528320"/>
          </a:xfrm>
          <a:prstGeom prst="rect">
            <a:avLst/>
          </a:prstGeom>
        </p:spPr>
        <p:txBody>
          <a:bodyPr vert="horz" wrap="square" lIns="0" tIns="89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75" spc="85" dirty="0"/>
              <a:t>Graphics</a:t>
            </a:r>
            <a:r>
              <a:rPr sz="3375" spc="-225" dirty="0"/>
              <a:t> </a:t>
            </a:r>
            <a:r>
              <a:rPr sz="3375" spc="100" dirty="0"/>
              <a:t>Pipeline</a:t>
            </a:r>
            <a:endParaRPr sz="3375"/>
          </a:p>
        </p:txBody>
      </p:sp>
      <p:sp>
        <p:nvSpPr>
          <p:cNvPr id="8" name="object 8"/>
          <p:cNvSpPr txBox="1"/>
          <p:nvPr/>
        </p:nvSpPr>
        <p:spPr>
          <a:xfrm>
            <a:off x="2074279" y="1848445"/>
            <a:ext cx="1169789" cy="225425"/>
          </a:xfrm>
          <a:prstGeom prst="rect">
            <a:avLst/>
          </a:prstGeom>
        </p:spPr>
        <p:txBody>
          <a:bodyPr vert="horz" wrap="square" lIns="0" tIns="8929" rIns="0" bIns="0" rtlCol="0">
            <a:spAutoFit/>
          </a:bodyPr>
          <a:lstStyle/>
          <a:p>
            <a:pPr marL="520065">
              <a:lnSpc>
                <a:spcPct val="100000"/>
              </a:lnSpc>
              <a:spcBef>
                <a:spcPts val="100"/>
              </a:spcBef>
            </a:pPr>
            <a:r>
              <a:rPr sz="1405" b="1" spc="35" dirty="0">
                <a:latin typeface="Arial" panose="020B0604020202020204"/>
                <a:cs typeface="Arial" panose="020B0604020202020204"/>
              </a:rPr>
              <a:t>Vertex</a:t>
            </a:r>
            <a:endParaRPr sz="1405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44215" y="1848485"/>
            <a:ext cx="1087755" cy="225425"/>
          </a:xfrm>
          <a:prstGeom prst="rect">
            <a:avLst/>
          </a:prstGeom>
        </p:spPr>
        <p:txBody>
          <a:bodyPr vert="horz" wrap="square" lIns="0" tIns="89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5" b="1" spc="-70" dirty="0">
                <a:latin typeface="Arial" panose="020B0604020202020204"/>
                <a:cs typeface="Arial" panose="020B0604020202020204"/>
              </a:rPr>
              <a:t>Pr</a:t>
            </a:r>
            <a:r>
              <a:rPr sz="1405" b="1" spc="-70" dirty="0">
                <a:latin typeface="Arial" panose="020B0604020202020204"/>
                <a:cs typeface="Arial" panose="020B0604020202020204"/>
              </a:rPr>
              <a:t>ocessing</a:t>
            </a:r>
            <a:endParaRPr sz="1405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56425" y="2627248"/>
            <a:ext cx="2448967" cy="448717"/>
            <a:chOff x="757227" y="3736530"/>
            <a:chExt cx="3482975" cy="638175"/>
          </a:xfrm>
        </p:grpSpPr>
        <p:sp>
          <p:nvSpPr>
            <p:cNvPr id="11" name="object 11"/>
            <p:cNvSpPr/>
            <p:nvPr/>
          </p:nvSpPr>
          <p:spPr>
            <a:xfrm>
              <a:off x="782627" y="3761930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7"/>
                  </a:lnTo>
                  <a:lnTo>
                    <a:pt x="23770" y="23770"/>
                  </a:lnTo>
                  <a:lnTo>
                    <a:pt x="6377" y="49567"/>
                  </a:lnTo>
                  <a:lnTo>
                    <a:pt x="0" y="81158"/>
                  </a:lnTo>
                  <a:lnTo>
                    <a:pt x="0" y="505862"/>
                  </a:lnTo>
                  <a:lnTo>
                    <a:pt x="6377" y="537453"/>
                  </a:lnTo>
                  <a:lnTo>
                    <a:pt x="23770" y="563251"/>
                  </a:lnTo>
                  <a:lnTo>
                    <a:pt x="49568" y="580644"/>
                  </a:lnTo>
                  <a:lnTo>
                    <a:pt x="81158" y="587021"/>
                  </a:lnTo>
                  <a:lnTo>
                    <a:pt x="3350663" y="587021"/>
                  </a:lnTo>
                  <a:lnTo>
                    <a:pt x="3382254" y="580644"/>
                  </a:lnTo>
                  <a:lnTo>
                    <a:pt x="3408051" y="563251"/>
                  </a:lnTo>
                  <a:lnTo>
                    <a:pt x="3425444" y="537453"/>
                  </a:lnTo>
                  <a:lnTo>
                    <a:pt x="3431822" y="505862"/>
                  </a:lnTo>
                  <a:lnTo>
                    <a:pt x="3431822" y="81158"/>
                  </a:lnTo>
                  <a:lnTo>
                    <a:pt x="3425444" y="49567"/>
                  </a:lnTo>
                  <a:lnTo>
                    <a:pt x="3408051" y="23770"/>
                  </a:lnTo>
                  <a:lnTo>
                    <a:pt x="3382254" y="6377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FDC6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2" name="object 12"/>
            <p:cNvSpPr/>
            <p:nvPr/>
          </p:nvSpPr>
          <p:spPr>
            <a:xfrm>
              <a:off x="782627" y="3761930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A37512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461617" y="2714625"/>
            <a:ext cx="1642170" cy="225425"/>
          </a:xfrm>
          <a:prstGeom prst="rect">
            <a:avLst/>
          </a:prstGeom>
        </p:spPr>
        <p:txBody>
          <a:bodyPr vert="horz" wrap="square" lIns="0" tIns="89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5" b="1" spc="-45" dirty="0">
                <a:latin typeface="Arial" panose="020B0604020202020204"/>
                <a:cs typeface="Arial" panose="020B0604020202020204"/>
              </a:rPr>
              <a:t>Triangle</a:t>
            </a:r>
            <a:r>
              <a:rPr sz="1405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405" b="1" spc="-65" dirty="0">
                <a:latin typeface="Arial" panose="020B0604020202020204"/>
                <a:cs typeface="Arial" panose="020B0604020202020204"/>
              </a:rPr>
              <a:t>Processing</a:t>
            </a:r>
            <a:endParaRPr sz="1405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056425" y="3500393"/>
            <a:ext cx="2448967" cy="448717"/>
            <a:chOff x="757227" y="4978337"/>
            <a:chExt cx="3482975" cy="638175"/>
          </a:xfrm>
        </p:grpSpPr>
        <p:sp>
          <p:nvSpPr>
            <p:cNvPr id="15" name="object 15"/>
            <p:cNvSpPr/>
            <p:nvPr/>
          </p:nvSpPr>
          <p:spPr>
            <a:xfrm>
              <a:off x="782627" y="5003737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7"/>
                  </a:lnTo>
                  <a:lnTo>
                    <a:pt x="23770" y="23770"/>
                  </a:lnTo>
                  <a:lnTo>
                    <a:pt x="6377" y="49568"/>
                  </a:lnTo>
                  <a:lnTo>
                    <a:pt x="0" y="81159"/>
                  </a:lnTo>
                  <a:lnTo>
                    <a:pt x="0" y="505862"/>
                  </a:lnTo>
                  <a:lnTo>
                    <a:pt x="6377" y="537453"/>
                  </a:lnTo>
                  <a:lnTo>
                    <a:pt x="23770" y="563251"/>
                  </a:lnTo>
                  <a:lnTo>
                    <a:pt x="49568" y="580644"/>
                  </a:lnTo>
                  <a:lnTo>
                    <a:pt x="81158" y="587021"/>
                  </a:lnTo>
                  <a:lnTo>
                    <a:pt x="3350663" y="587021"/>
                  </a:lnTo>
                  <a:lnTo>
                    <a:pt x="3382254" y="580644"/>
                  </a:lnTo>
                  <a:lnTo>
                    <a:pt x="3408051" y="563251"/>
                  </a:lnTo>
                  <a:lnTo>
                    <a:pt x="3425444" y="537453"/>
                  </a:lnTo>
                  <a:lnTo>
                    <a:pt x="3431822" y="505862"/>
                  </a:lnTo>
                  <a:lnTo>
                    <a:pt x="3431822" y="81159"/>
                  </a:lnTo>
                  <a:lnTo>
                    <a:pt x="3425444" y="49568"/>
                  </a:lnTo>
                  <a:lnTo>
                    <a:pt x="3408051" y="23770"/>
                  </a:lnTo>
                  <a:lnTo>
                    <a:pt x="3382254" y="6377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FDC6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6" name="object 16"/>
            <p:cNvSpPr/>
            <p:nvPr/>
          </p:nvSpPr>
          <p:spPr>
            <a:xfrm>
              <a:off x="782627" y="5003737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A37512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720578" y="3589734"/>
            <a:ext cx="1122462" cy="225425"/>
          </a:xfrm>
          <a:prstGeom prst="rect">
            <a:avLst/>
          </a:prstGeom>
        </p:spPr>
        <p:txBody>
          <a:bodyPr vert="horz" wrap="square" lIns="0" tIns="89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5" b="1" spc="-15" dirty="0">
                <a:latin typeface="Arial" panose="020B0604020202020204"/>
                <a:cs typeface="Arial" panose="020B0604020202020204"/>
              </a:rPr>
              <a:t>Rasterization</a:t>
            </a:r>
            <a:endParaRPr sz="1405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056425" y="4373539"/>
            <a:ext cx="2448967" cy="448717"/>
            <a:chOff x="757227" y="6220145"/>
            <a:chExt cx="3482975" cy="638175"/>
          </a:xfrm>
        </p:grpSpPr>
        <p:sp>
          <p:nvSpPr>
            <p:cNvPr id="19" name="object 19"/>
            <p:cNvSpPr/>
            <p:nvPr/>
          </p:nvSpPr>
          <p:spPr>
            <a:xfrm>
              <a:off x="782627" y="6245545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7"/>
                  </a:lnTo>
                  <a:lnTo>
                    <a:pt x="23770" y="23770"/>
                  </a:lnTo>
                  <a:lnTo>
                    <a:pt x="6377" y="49567"/>
                  </a:lnTo>
                  <a:lnTo>
                    <a:pt x="0" y="81158"/>
                  </a:lnTo>
                  <a:lnTo>
                    <a:pt x="0" y="505862"/>
                  </a:lnTo>
                  <a:lnTo>
                    <a:pt x="6377" y="537453"/>
                  </a:lnTo>
                  <a:lnTo>
                    <a:pt x="23770" y="563251"/>
                  </a:lnTo>
                  <a:lnTo>
                    <a:pt x="49568" y="580644"/>
                  </a:lnTo>
                  <a:lnTo>
                    <a:pt x="81158" y="587021"/>
                  </a:lnTo>
                  <a:lnTo>
                    <a:pt x="3350663" y="587021"/>
                  </a:lnTo>
                  <a:lnTo>
                    <a:pt x="3382254" y="580644"/>
                  </a:lnTo>
                  <a:lnTo>
                    <a:pt x="3408051" y="563251"/>
                  </a:lnTo>
                  <a:lnTo>
                    <a:pt x="3425444" y="537453"/>
                  </a:lnTo>
                  <a:lnTo>
                    <a:pt x="3431822" y="505862"/>
                  </a:lnTo>
                  <a:lnTo>
                    <a:pt x="3431822" y="81158"/>
                  </a:lnTo>
                  <a:lnTo>
                    <a:pt x="3425444" y="49567"/>
                  </a:lnTo>
                  <a:lnTo>
                    <a:pt x="3408051" y="23770"/>
                  </a:lnTo>
                  <a:lnTo>
                    <a:pt x="3382254" y="6377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FDC6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627" y="6245545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A37512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381250" y="4464844"/>
            <a:ext cx="1797546" cy="225425"/>
          </a:xfrm>
          <a:prstGeom prst="rect">
            <a:avLst/>
          </a:prstGeom>
        </p:spPr>
        <p:txBody>
          <a:bodyPr vert="horz" wrap="square" lIns="0" tIns="89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5" b="1" spc="5" dirty="0">
                <a:latin typeface="Arial" panose="020B0604020202020204"/>
                <a:cs typeface="Arial" panose="020B0604020202020204"/>
              </a:rPr>
              <a:t>Fragment</a:t>
            </a:r>
            <a:r>
              <a:rPr sz="1405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405" b="1" spc="-65" dirty="0">
                <a:latin typeface="Arial" panose="020B0604020202020204"/>
                <a:cs typeface="Arial" panose="020B0604020202020204"/>
              </a:rPr>
              <a:t>Processing</a:t>
            </a:r>
            <a:endParaRPr sz="1405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056425" y="5246685"/>
            <a:ext cx="2448967" cy="448717"/>
            <a:chOff x="757227" y="7461952"/>
            <a:chExt cx="3482975" cy="638175"/>
          </a:xfrm>
        </p:grpSpPr>
        <p:sp>
          <p:nvSpPr>
            <p:cNvPr id="23" name="object 23"/>
            <p:cNvSpPr/>
            <p:nvPr/>
          </p:nvSpPr>
          <p:spPr>
            <a:xfrm>
              <a:off x="782627" y="7487352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3350663" y="0"/>
                  </a:moveTo>
                  <a:lnTo>
                    <a:pt x="81158" y="0"/>
                  </a:lnTo>
                  <a:lnTo>
                    <a:pt x="49568" y="6377"/>
                  </a:lnTo>
                  <a:lnTo>
                    <a:pt x="23770" y="23770"/>
                  </a:lnTo>
                  <a:lnTo>
                    <a:pt x="6377" y="49568"/>
                  </a:lnTo>
                  <a:lnTo>
                    <a:pt x="0" y="81159"/>
                  </a:lnTo>
                  <a:lnTo>
                    <a:pt x="0" y="505863"/>
                  </a:lnTo>
                  <a:lnTo>
                    <a:pt x="6377" y="537454"/>
                  </a:lnTo>
                  <a:lnTo>
                    <a:pt x="23770" y="563251"/>
                  </a:lnTo>
                  <a:lnTo>
                    <a:pt x="49568" y="580644"/>
                  </a:lnTo>
                  <a:lnTo>
                    <a:pt x="81158" y="587021"/>
                  </a:lnTo>
                  <a:lnTo>
                    <a:pt x="3350663" y="587021"/>
                  </a:lnTo>
                  <a:lnTo>
                    <a:pt x="3382254" y="580644"/>
                  </a:lnTo>
                  <a:lnTo>
                    <a:pt x="3408051" y="563251"/>
                  </a:lnTo>
                  <a:lnTo>
                    <a:pt x="3425444" y="537454"/>
                  </a:lnTo>
                  <a:lnTo>
                    <a:pt x="3431822" y="505863"/>
                  </a:lnTo>
                  <a:lnTo>
                    <a:pt x="3431822" y="81159"/>
                  </a:lnTo>
                  <a:lnTo>
                    <a:pt x="3425444" y="49568"/>
                  </a:lnTo>
                  <a:lnTo>
                    <a:pt x="3408051" y="23770"/>
                  </a:lnTo>
                  <a:lnTo>
                    <a:pt x="3382254" y="6377"/>
                  </a:lnTo>
                  <a:lnTo>
                    <a:pt x="3350663" y="0"/>
                  </a:lnTo>
                  <a:close/>
                </a:path>
              </a:pathLst>
            </a:custGeom>
            <a:solidFill>
              <a:srgbClr val="FDC6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4" name="object 24"/>
            <p:cNvSpPr/>
            <p:nvPr/>
          </p:nvSpPr>
          <p:spPr>
            <a:xfrm>
              <a:off x="782627" y="7487352"/>
              <a:ext cx="3432175" cy="587375"/>
            </a:xfrm>
            <a:custGeom>
              <a:avLst/>
              <a:gdLst/>
              <a:ahLst/>
              <a:cxnLst/>
              <a:rect l="l" t="t" r="r" b="b"/>
              <a:pathLst>
                <a:path w="3432175" h="587375">
                  <a:moveTo>
                    <a:pt x="81158" y="0"/>
                  </a:moveTo>
                  <a:lnTo>
                    <a:pt x="3350663" y="0"/>
                  </a:lnTo>
                  <a:lnTo>
                    <a:pt x="3382254" y="6377"/>
                  </a:lnTo>
                  <a:lnTo>
                    <a:pt x="3408051" y="23770"/>
                  </a:lnTo>
                  <a:lnTo>
                    <a:pt x="3425444" y="49568"/>
                  </a:lnTo>
                  <a:lnTo>
                    <a:pt x="3431821" y="81158"/>
                  </a:lnTo>
                  <a:lnTo>
                    <a:pt x="3431821" y="505863"/>
                  </a:lnTo>
                  <a:lnTo>
                    <a:pt x="3425444" y="537454"/>
                  </a:lnTo>
                  <a:lnTo>
                    <a:pt x="3408051" y="563251"/>
                  </a:lnTo>
                  <a:lnTo>
                    <a:pt x="3382254" y="580644"/>
                  </a:lnTo>
                  <a:lnTo>
                    <a:pt x="3350663" y="587022"/>
                  </a:lnTo>
                  <a:lnTo>
                    <a:pt x="81158" y="587022"/>
                  </a:lnTo>
                  <a:lnTo>
                    <a:pt x="49568" y="580644"/>
                  </a:lnTo>
                  <a:lnTo>
                    <a:pt x="23770" y="563251"/>
                  </a:lnTo>
                  <a:lnTo>
                    <a:pt x="6377" y="537454"/>
                  </a:lnTo>
                  <a:lnTo>
                    <a:pt x="0" y="505863"/>
                  </a:lnTo>
                  <a:lnTo>
                    <a:pt x="0" y="81158"/>
                  </a:lnTo>
                  <a:lnTo>
                    <a:pt x="6377" y="49568"/>
                  </a:lnTo>
                  <a:lnTo>
                    <a:pt x="23770" y="23770"/>
                  </a:lnTo>
                  <a:lnTo>
                    <a:pt x="49568" y="6377"/>
                  </a:lnTo>
                  <a:lnTo>
                    <a:pt x="81158" y="0"/>
                  </a:lnTo>
                  <a:close/>
                </a:path>
              </a:pathLst>
            </a:custGeom>
            <a:ln w="50799">
              <a:solidFill>
                <a:srgbClr val="A37512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247305" y="5339953"/>
            <a:ext cx="2068116" cy="225425"/>
          </a:xfrm>
          <a:prstGeom prst="rect">
            <a:avLst/>
          </a:prstGeom>
        </p:spPr>
        <p:txBody>
          <a:bodyPr vert="horz" wrap="square" lIns="0" tIns="89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5" b="1" spc="5" dirty="0">
                <a:latin typeface="Arial" panose="020B0604020202020204"/>
                <a:cs typeface="Arial" panose="020B0604020202020204"/>
              </a:rPr>
              <a:t>Framebuffer</a:t>
            </a:r>
            <a:r>
              <a:rPr sz="1405" b="1" spc="15" dirty="0">
                <a:latin typeface="Arial" panose="020B0604020202020204"/>
                <a:cs typeface="Arial" panose="020B0604020202020204"/>
              </a:rPr>
              <a:t> </a:t>
            </a:r>
            <a:r>
              <a:rPr sz="1405" b="1" dirty="0">
                <a:latin typeface="Arial" panose="020B0604020202020204"/>
                <a:cs typeface="Arial" panose="020B0604020202020204"/>
              </a:rPr>
              <a:t>Operations</a:t>
            </a:r>
            <a:endParaRPr sz="1405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16746" y="5866817"/>
            <a:ext cx="636687" cy="225425"/>
          </a:xfrm>
          <a:prstGeom prst="rect">
            <a:avLst/>
          </a:prstGeom>
        </p:spPr>
        <p:txBody>
          <a:bodyPr vert="horz" wrap="square" lIns="0" tIns="89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5" b="1" spc="-30" dirty="0">
                <a:latin typeface="Arial" panose="020B0604020202020204"/>
                <a:cs typeface="Arial" panose="020B0604020202020204"/>
              </a:rPr>
              <a:t>Display</a:t>
            </a:r>
            <a:endParaRPr sz="1405">
              <a:latin typeface="Arial" panose="020B0604020202020204"/>
              <a:cs typeface="Arial" panose="020B060402020202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394510" y="1304151"/>
            <a:ext cx="1075581" cy="292001"/>
          </a:xfrm>
          <a:custGeom>
            <a:avLst/>
            <a:gdLst/>
            <a:ahLst/>
            <a:cxnLst/>
            <a:rect l="l" t="t" r="r" b="b"/>
            <a:pathLst>
              <a:path w="1529714" h="415289">
                <a:moveTo>
                  <a:pt x="1529447" y="0"/>
                </a:moveTo>
                <a:lnTo>
                  <a:pt x="0" y="0"/>
                </a:lnTo>
                <a:lnTo>
                  <a:pt x="0" y="415148"/>
                </a:lnTo>
                <a:lnTo>
                  <a:pt x="1529447" y="415148"/>
                </a:lnTo>
                <a:lnTo>
                  <a:pt x="15294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5"/>
          </a:p>
        </p:txBody>
      </p:sp>
      <p:sp>
        <p:nvSpPr>
          <p:cNvPr id="28" name="object 28"/>
          <p:cNvSpPr txBox="1"/>
          <p:nvPr/>
        </p:nvSpPr>
        <p:spPr>
          <a:xfrm>
            <a:off x="4472775" y="1317764"/>
            <a:ext cx="980926" cy="225425"/>
          </a:xfrm>
          <a:prstGeom prst="rect">
            <a:avLst/>
          </a:prstGeom>
        </p:spPr>
        <p:txBody>
          <a:bodyPr vert="horz" wrap="square" lIns="0" tIns="89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5" b="1" spc="-10" dirty="0">
                <a:latin typeface="Arial" panose="020B0604020202020204"/>
                <a:cs typeface="Arial" panose="020B0604020202020204"/>
              </a:rPr>
              <a:t>Application</a:t>
            </a:r>
            <a:endParaRPr sz="1405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801320" y="1250156"/>
            <a:ext cx="88404" cy="182245"/>
          </a:xfrm>
          <a:prstGeom prst="rect">
            <a:avLst/>
          </a:prstGeom>
        </p:spPr>
        <p:txBody>
          <a:bodyPr vert="horz" wrap="square" lIns="0" tIns="892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25" dirty="0">
                <a:latin typeface="Arial" panose="020B0604020202020204"/>
                <a:cs typeface="Arial" panose="020B0604020202020204"/>
              </a:rPr>
              <a:t>1</a:t>
            </a:r>
            <a:endParaRPr sz="1125">
              <a:latin typeface="Arial" panose="020B0604020202020204"/>
              <a:cs typeface="Arial" panose="020B060402020202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310313" y="1696641"/>
            <a:ext cx="88404" cy="182245"/>
          </a:xfrm>
          <a:prstGeom prst="rect">
            <a:avLst/>
          </a:prstGeom>
        </p:spPr>
        <p:txBody>
          <a:bodyPr vert="horz" wrap="square" lIns="0" tIns="892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25" dirty="0">
                <a:latin typeface="Arial" panose="020B0604020202020204"/>
                <a:cs typeface="Arial" panose="020B0604020202020204"/>
              </a:rPr>
              <a:t>2</a:t>
            </a:r>
            <a:endParaRPr sz="1125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265664" y="1107281"/>
            <a:ext cx="88404" cy="182245"/>
          </a:xfrm>
          <a:prstGeom prst="rect">
            <a:avLst/>
          </a:prstGeom>
        </p:spPr>
        <p:txBody>
          <a:bodyPr vert="horz" wrap="square" lIns="0" tIns="892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25" dirty="0">
                <a:latin typeface="Arial" panose="020B0604020202020204"/>
                <a:cs typeface="Arial" panose="020B0604020202020204"/>
              </a:rPr>
              <a:t>3</a:t>
            </a:r>
            <a:endParaRPr sz="1125">
              <a:latin typeface="Arial" panose="020B0604020202020204"/>
              <a:cs typeface="Arial" panose="020B060402020202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96063" y="1348383"/>
            <a:ext cx="88404" cy="182245"/>
          </a:xfrm>
          <a:prstGeom prst="rect">
            <a:avLst/>
          </a:prstGeom>
        </p:spPr>
        <p:txBody>
          <a:bodyPr vert="horz" wrap="square" lIns="0" tIns="892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25" dirty="0">
                <a:latin typeface="Arial" panose="020B0604020202020204"/>
                <a:cs typeface="Arial" panose="020B0604020202020204"/>
              </a:rPr>
              <a:t>4</a:t>
            </a:r>
            <a:endParaRPr sz="1125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659909" y="1070961"/>
            <a:ext cx="1133177" cy="821978"/>
            <a:chOff x="5882182" y="1523145"/>
            <a:chExt cx="1611630" cy="1169035"/>
          </a:xfrm>
        </p:grpSpPr>
        <p:pic>
          <p:nvPicPr>
            <p:cNvPr id="34" name="object 3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971993" y="1822758"/>
              <a:ext cx="73964" cy="7096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1265" y="1633105"/>
              <a:ext cx="73964" cy="7096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5451" y="2472998"/>
              <a:ext cx="73964" cy="7096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0882" y="1976287"/>
              <a:ext cx="73964" cy="7096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888532" y="1529495"/>
              <a:ext cx="1598930" cy="1156335"/>
            </a:xfrm>
            <a:custGeom>
              <a:avLst/>
              <a:gdLst/>
              <a:ahLst/>
              <a:cxnLst/>
              <a:rect l="l" t="t" r="r" b="b"/>
              <a:pathLst>
                <a:path w="1598929" h="1156335">
                  <a:moveTo>
                    <a:pt x="0" y="0"/>
                  </a:moveTo>
                  <a:lnTo>
                    <a:pt x="1598507" y="0"/>
                  </a:lnTo>
                  <a:lnTo>
                    <a:pt x="1598507" y="1155982"/>
                  </a:lnTo>
                  <a:lnTo>
                    <a:pt x="0" y="11559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962180" y="1348383"/>
            <a:ext cx="2234208" cy="225425"/>
          </a:xfrm>
          <a:prstGeom prst="rect">
            <a:avLst/>
          </a:prstGeom>
        </p:spPr>
        <p:txBody>
          <a:bodyPr vert="horz" wrap="square" lIns="0" tIns="89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5" b="1" spc="-15" dirty="0">
                <a:latin typeface="Arial" panose="020B0604020202020204"/>
                <a:cs typeface="Arial" panose="020B0604020202020204"/>
              </a:rPr>
              <a:t>Input: </a:t>
            </a:r>
            <a:r>
              <a:rPr sz="1405" b="1" spc="-40" dirty="0">
                <a:latin typeface="Arial" panose="020B0604020202020204"/>
                <a:cs typeface="Arial" panose="020B0604020202020204"/>
              </a:rPr>
              <a:t>vertices </a:t>
            </a:r>
            <a:r>
              <a:rPr sz="1405" b="1" spc="-55" dirty="0">
                <a:latin typeface="Arial" panose="020B0604020202020204"/>
                <a:cs typeface="Arial" panose="020B0604020202020204"/>
              </a:rPr>
              <a:t>in </a:t>
            </a:r>
            <a:r>
              <a:rPr sz="1405" b="1" spc="70" dirty="0">
                <a:latin typeface="Arial" panose="020B0604020202020204"/>
                <a:cs typeface="Arial" panose="020B0604020202020204"/>
              </a:rPr>
              <a:t>3D</a:t>
            </a:r>
            <a:r>
              <a:rPr sz="1405" b="1" spc="210" dirty="0">
                <a:latin typeface="Arial" panose="020B0604020202020204"/>
                <a:cs typeface="Arial" panose="020B0604020202020204"/>
              </a:rPr>
              <a:t> </a:t>
            </a:r>
            <a:r>
              <a:rPr sz="1405" b="1" spc="-70" dirty="0">
                <a:latin typeface="Arial" panose="020B0604020202020204"/>
                <a:cs typeface="Arial" panose="020B0604020202020204"/>
              </a:rPr>
              <a:t>space</a:t>
            </a:r>
            <a:endParaRPr sz="1405">
              <a:latin typeface="Arial" panose="020B0604020202020204"/>
              <a:cs typeface="Arial" panose="020B060402020202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434953" y="2286000"/>
            <a:ext cx="1234976" cy="225425"/>
          </a:xfrm>
          <a:prstGeom prst="rect">
            <a:avLst/>
          </a:prstGeom>
        </p:spPr>
        <p:txBody>
          <a:bodyPr vert="horz" wrap="square" lIns="0" tIns="89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5" b="1" spc="35" dirty="0">
                <a:latin typeface="Arial" panose="020B0604020202020204"/>
                <a:cs typeface="Arial" panose="020B0604020202020204"/>
              </a:rPr>
              <a:t>Vertex</a:t>
            </a:r>
            <a:r>
              <a:rPr sz="1405" b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405" b="1" spc="-15" dirty="0">
                <a:latin typeface="Arial" panose="020B0604020202020204"/>
                <a:cs typeface="Arial" panose="020B0604020202020204"/>
              </a:rPr>
              <a:t>Stream</a:t>
            </a:r>
            <a:endParaRPr sz="1405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659909" y="1966904"/>
            <a:ext cx="1133177" cy="821978"/>
            <a:chOff x="5882182" y="2797374"/>
            <a:chExt cx="1611630" cy="1169035"/>
          </a:xfrm>
        </p:grpSpPr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6862" y="3126077"/>
              <a:ext cx="73964" cy="7096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9646" y="2936035"/>
              <a:ext cx="73964" cy="7096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9831" y="3770362"/>
              <a:ext cx="73964" cy="7096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81871" y="3274401"/>
              <a:ext cx="73964" cy="7096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888532" y="2803724"/>
              <a:ext cx="1598930" cy="1156335"/>
            </a:xfrm>
            <a:custGeom>
              <a:avLst/>
              <a:gdLst/>
              <a:ahLst/>
              <a:cxnLst/>
              <a:rect l="l" t="t" r="r" b="b"/>
              <a:pathLst>
                <a:path w="1598929" h="1156335">
                  <a:moveTo>
                    <a:pt x="0" y="0"/>
                  </a:moveTo>
                  <a:lnTo>
                    <a:pt x="1598507" y="0"/>
                  </a:lnTo>
                  <a:lnTo>
                    <a:pt x="1598507" y="1155982"/>
                  </a:lnTo>
                  <a:lnTo>
                    <a:pt x="0" y="11559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962180" y="2241352"/>
            <a:ext cx="2949029" cy="225425"/>
          </a:xfrm>
          <a:prstGeom prst="rect">
            <a:avLst/>
          </a:prstGeom>
        </p:spPr>
        <p:txBody>
          <a:bodyPr vert="horz" wrap="square" lIns="0" tIns="89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5" b="1" spc="-45" dirty="0">
                <a:latin typeface="Arial" panose="020B0604020202020204"/>
                <a:cs typeface="Arial" panose="020B0604020202020204"/>
              </a:rPr>
              <a:t>Vertices </a:t>
            </a:r>
            <a:r>
              <a:rPr sz="1405" b="1" spc="-15" dirty="0">
                <a:latin typeface="Arial" panose="020B0604020202020204"/>
                <a:cs typeface="Arial" panose="020B0604020202020204"/>
              </a:rPr>
              <a:t>positioned </a:t>
            </a:r>
            <a:r>
              <a:rPr sz="1405" b="1" spc="-55" dirty="0">
                <a:latin typeface="Arial" panose="020B0604020202020204"/>
                <a:cs typeface="Arial" panose="020B0604020202020204"/>
              </a:rPr>
              <a:t>in </a:t>
            </a:r>
            <a:r>
              <a:rPr sz="1405" b="1" spc="-70" dirty="0">
                <a:latin typeface="Arial" panose="020B0604020202020204"/>
                <a:cs typeface="Arial" panose="020B0604020202020204"/>
              </a:rPr>
              <a:t>screen</a:t>
            </a:r>
            <a:r>
              <a:rPr sz="1405" b="1" spc="200" dirty="0">
                <a:latin typeface="Arial" panose="020B0604020202020204"/>
                <a:cs typeface="Arial" panose="020B0604020202020204"/>
              </a:rPr>
              <a:t> </a:t>
            </a:r>
            <a:r>
              <a:rPr sz="1405" b="1" spc="-70" dirty="0">
                <a:latin typeface="Arial" panose="020B0604020202020204"/>
                <a:cs typeface="Arial" panose="020B0604020202020204"/>
              </a:rPr>
              <a:t>space</a:t>
            </a:r>
            <a:endParaRPr sz="1405"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417094" y="3152180"/>
            <a:ext cx="1334541" cy="225425"/>
          </a:xfrm>
          <a:prstGeom prst="rect">
            <a:avLst/>
          </a:prstGeom>
        </p:spPr>
        <p:txBody>
          <a:bodyPr vert="horz" wrap="square" lIns="0" tIns="89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5" b="1" spc="-45" dirty="0">
                <a:latin typeface="Arial" panose="020B0604020202020204"/>
                <a:cs typeface="Arial" panose="020B0604020202020204"/>
              </a:rPr>
              <a:t>Triangle</a:t>
            </a:r>
            <a:r>
              <a:rPr sz="1405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405" b="1" spc="-15" dirty="0">
                <a:latin typeface="Arial" panose="020B0604020202020204"/>
                <a:cs typeface="Arial" panose="020B0604020202020204"/>
              </a:rPr>
              <a:t>Stream</a:t>
            </a:r>
            <a:endParaRPr sz="1405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659909" y="2862847"/>
            <a:ext cx="1133177" cy="821978"/>
            <a:chOff x="5882182" y="4071604"/>
            <a:chExt cx="1611630" cy="1169035"/>
          </a:xfrm>
        </p:grpSpPr>
        <p:sp>
          <p:nvSpPr>
            <p:cNvPr id="50" name="object 50"/>
            <p:cNvSpPr/>
            <p:nvPr/>
          </p:nvSpPr>
          <p:spPr>
            <a:xfrm>
              <a:off x="6742041" y="4223896"/>
              <a:ext cx="486409" cy="880744"/>
            </a:xfrm>
            <a:custGeom>
              <a:avLst/>
              <a:gdLst/>
              <a:ahLst/>
              <a:cxnLst/>
              <a:rect l="l" t="t" r="r" b="b"/>
              <a:pathLst>
                <a:path w="486409" h="880745">
                  <a:moveTo>
                    <a:pt x="57569" y="880400"/>
                  </a:moveTo>
                  <a:lnTo>
                    <a:pt x="486141" y="359871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51" name="object 51"/>
            <p:cNvSpPr/>
            <p:nvPr/>
          </p:nvSpPr>
          <p:spPr>
            <a:xfrm>
              <a:off x="6069214" y="4220186"/>
              <a:ext cx="732155" cy="872490"/>
            </a:xfrm>
            <a:custGeom>
              <a:avLst/>
              <a:gdLst/>
              <a:ahLst/>
              <a:cxnLst/>
              <a:rect l="l" t="t" r="r" b="b"/>
              <a:pathLst>
                <a:path w="732154" h="872489">
                  <a:moveTo>
                    <a:pt x="0" y="205202"/>
                  </a:moveTo>
                  <a:lnTo>
                    <a:pt x="731912" y="872109"/>
                  </a:lnTo>
                  <a:lnTo>
                    <a:pt x="676145" y="0"/>
                  </a:lnTo>
                  <a:lnTo>
                    <a:pt x="0" y="205202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1496" y="4389891"/>
              <a:ext cx="76184" cy="7328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6332" y="4191840"/>
              <a:ext cx="76184" cy="7328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66894" y="5061461"/>
              <a:ext cx="76184" cy="7328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96246" y="4543680"/>
              <a:ext cx="76184" cy="7328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888532" y="4077954"/>
              <a:ext cx="1598930" cy="1156335"/>
            </a:xfrm>
            <a:custGeom>
              <a:avLst/>
              <a:gdLst/>
              <a:ahLst/>
              <a:cxnLst/>
              <a:rect l="l" t="t" r="r" b="b"/>
              <a:pathLst>
                <a:path w="1598929" h="1156335">
                  <a:moveTo>
                    <a:pt x="0" y="0"/>
                  </a:moveTo>
                  <a:lnTo>
                    <a:pt x="1598507" y="0"/>
                  </a:lnTo>
                  <a:lnTo>
                    <a:pt x="1598507" y="1155982"/>
                  </a:lnTo>
                  <a:lnTo>
                    <a:pt x="0" y="11559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962180" y="3143250"/>
            <a:ext cx="3024932" cy="225425"/>
          </a:xfrm>
          <a:prstGeom prst="rect">
            <a:avLst/>
          </a:prstGeom>
        </p:spPr>
        <p:txBody>
          <a:bodyPr vert="horz" wrap="square" lIns="0" tIns="89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5" b="1" spc="-70" dirty="0">
                <a:latin typeface="Arial" panose="020B0604020202020204"/>
                <a:cs typeface="Arial" panose="020B0604020202020204"/>
              </a:rPr>
              <a:t>Triangles </a:t>
            </a:r>
            <a:r>
              <a:rPr sz="1405" b="1" spc="-15" dirty="0">
                <a:latin typeface="Arial" panose="020B0604020202020204"/>
                <a:cs typeface="Arial" panose="020B0604020202020204"/>
              </a:rPr>
              <a:t>positioned </a:t>
            </a:r>
            <a:r>
              <a:rPr sz="1405" b="1" spc="-55" dirty="0">
                <a:latin typeface="Arial" panose="020B0604020202020204"/>
                <a:cs typeface="Arial" panose="020B0604020202020204"/>
              </a:rPr>
              <a:t>in </a:t>
            </a:r>
            <a:r>
              <a:rPr sz="1405" b="1" spc="-70" dirty="0">
                <a:latin typeface="Arial" panose="020B0604020202020204"/>
                <a:cs typeface="Arial" panose="020B0604020202020204"/>
              </a:rPr>
              <a:t>screen</a:t>
            </a:r>
            <a:r>
              <a:rPr sz="1405" b="1" spc="235" dirty="0">
                <a:latin typeface="Arial" panose="020B0604020202020204"/>
                <a:cs typeface="Arial" panose="020B0604020202020204"/>
              </a:rPr>
              <a:t> </a:t>
            </a:r>
            <a:r>
              <a:rPr sz="1405" b="1" spc="-70" dirty="0">
                <a:latin typeface="Arial" panose="020B0604020202020204"/>
                <a:cs typeface="Arial" panose="020B0604020202020204"/>
              </a:rPr>
              <a:t>space</a:t>
            </a:r>
            <a:endParaRPr sz="1405">
              <a:latin typeface="Arial" panose="020B0604020202020204"/>
              <a:cs typeface="Arial" panose="020B0604020202020204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354586" y="4027289"/>
            <a:ext cx="1489472" cy="225425"/>
          </a:xfrm>
          <a:prstGeom prst="rect">
            <a:avLst/>
          </a:prstGeom>
        </p:spPr>
        <p:txBody>
          <a:bodyPr vert="horz" wrap="square" lIns="0" tIns="89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5" b="1" spc="5" dirty="0">
                <a:latin typeface="Arial" panose="020B0604020202020204"/>
                <a:cs typeface="Arial" panose="020B0604020202020204"/>
              </a:rPr>
              <a:t>Fragment</a:t>
            </a:r>
            <a:r>
              <a:rPr sz="1405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5" b="1" spc="-15" dirty="0">
                <a:latin typeface="Arial" panose="020B0604020202020204"/>
                <a:cs typeface="Arial" panose="020B0604020202020204"/>
              </a:rPr>
              <a:t>Stream</a:t>
            </a:r>
            <a:endParaRPr sz="1405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659909" y="3758789"/>
            <a:ext cx="1133177" cy="821978"/>
            <a:chOff x="5882182" y="5345833"/>
            <a:chExt cx="1611630" cy="1169035"/>
          </a:xfrm>
        </p:grpSpPr>
        <p:sp>
          <p:nvSpPr>
            <p:cNvPr id="60" name="object 60"/>
            <p:cNvSpPr/>
            <p:nvPr/>
          </p:nvSpPr>
          <p:spPr>
            <a:xfrm>
              <a:off x="6462326" y="553251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61" name="object 61"/>
            <p:cNvSpPr/>
            <p:nvPr/>
          </p:nvSpPr>
          <p:spPr>
            <a:xfrm>
              <a:off x="6462326" y="563347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62" name="object 62"/>
            <p:cNvSpPr/>
            <p:nvPr/>
          </p:nvSpPr>
          <p:spPr>
            <a:xfrm>
              <a:off x="6577779" y="5838995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63" name="object 63"/>
            <p:cNvSpPr/>
            <p:nvPr/>
          </p:nvSpPr>
          <p:spPr>
            <a:xfrm>
              <a:off x="6577779" y="594355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64" name="object 64"/>
            <p:cNvSpPr/>
            <p:nvPr/>
          </p:nvSpPr>
          <p:spPr>
            <a:xfrm>
              <a:off x="6462326" y="573443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65" name="object 65"/>
            <p:cNvSpPr/>
            <p:nvPr/>
          </p:nvSpPr>
          <p:spPr>
            <a:xfrm>
              <a:off x="6462326" y="5838995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66" name="object 66"/>
            <p:cNvSpPr/>
            <p:nvPr/>
          </p:nvSpPr>
          <p:spPr>
            <a:xfrm>
              <a:off x="6462326" y="594355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67" name="object 67"/>
            <p:cNvSpPr/>
            <p:nvPr/>
          </p:nvSpPr>
          <p:spPr>
            <a:xfrm>
              <a:off x="6462326" y="6044517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68" name="object 68"/>
            <p:cNvSpPr/>
            <p:nvPr/>
          </p:nvSpPr>
          <p:spPr>
            <a:xfrm>
              <a:off x="6343265" y="563347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69" name="object 69"/>
            <p:cNvSpPr/>
            <p:nvPr/>
          </p:nvSpPr>
          <p:spPr>
            <a:xfrm>
              <a:off x="6343265" y="573443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70" name="object 70"/>
            <p:cNvSpPr/>
            <p:nvPr/>
          </p:nvSpPr>
          <p:spPr>
            <a:xfrm>
              <a:off x="6343265" y="5838995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71" name="object 71"/>
            <p:cNvSpPr/>
            <p:nvPr/>
          </p:nvSpPr>
          <p:spPr>
            <a:xfrm>
              <a:off x="6343265" y="594355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72" name="object 72"/>
            <p:cNvSpPr/>
            <p:nvPr/>
          </p:nvSpPr>
          <p:spPr>
            <a:xfrm>
              <a:off x="6227812" y="5838995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73" name="object 73"/>
            <p:cNvSpPr/>
            <p:nvPr/>
          </p:nvSpPr>
          <p:spPr>
            <a:xfrm>
              <a:off x="6227812" y="563347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74" name="object 74"/>
            <p:cNvSpPr/>
            <p:nvPr/>
          </p:nvSpPr>
          <p:spPr>
            <a:xfrm>
              <a:off x="6227812" y="573443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75" name="object 75"/>
            <p:cNvSpPr/>
            <p:nvPr/>
          </p:nvSpPr>
          <p:spPr>
            <a:xfrm>
              <a:off x="6112358" y="573443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76" name="object 76"/>
            <p:cNvSpPr/>
            <p:nvPr/>
          </p:nvSpPr>
          <p:spPr>
            <a:xfrm>
              <a:off x="6112358" y="563347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77" name="object 77"/>
            <p:cNvSpPr/>
            <p:nvPr/>
          </p:nvSpPr>
          <p:spPr>
            <a:xfrm>
              <a:off x="5996906" y="573443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78" name="object 78"/>
            <p:cNvSpPr/>
            <p:nvPr/>
          </p:nvSpPr>
          <p:spPr>
            <a:xfrm>
              <a:off x="6577779" y="6044517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79" name="object 79"/>
            <p:cNvSpPr/>
            <p:nvPr/>
          </p:nvSpPr>
          <p:spPr>
            <a:xfrm>
              <a:off x="6577779" y="614908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80" name="object 80"/>
            <p:cNvSpPr/>
            <p:nvPr/>
          </p:nvSpPr>
          <p:spPr>
            <a:xfrm>
              <a:off x="6577779" y="625003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81" name="object 81"/>
            <p:cNvSpPr/>
            <p:nvPr/>
          </p:nvSpPr>
          <p:spPr>
            <a:xfrm>
              <a:off x="6112358" y="5838995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82" name="object 82"/>
            <p:cNvSpPr/>
            <p:nvPr/>
          </p:nvSpPr>
          <p:spPr>
            <a:xfrm>
              <a:off x="6343265" y="6044517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83" name="object 83"/>
            <p:cNvSpPr/>
            <p:nvPr/>
          </p:nvSpPr>
          <p:spPr>
            <a:xfrm>
              <a:off x="6227812" y="594355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84" name="object 84"/>
            <p:cNvSpPr/>
            <p:nvPr/>
          </p:nvSpPr>
          <p:spPr>
            <a:xfrm>
              <a:off x="6462326" y="614908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85" name="object 85"/>
            <p:cNvSpPr/>
            <p:nvPr/>
          </p:nvSpPr>
          <p:spPr>
            <a:xfrm>
              <a:off x="6923584" y="5523774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86" name="object 86"/>
            <p:cNvSpPr/>
            <p:nvPr/>
          </p:nvSpPr>
          <p:spPr>
            <a:xfrm>
              <a:off x="6923584" y="562428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87" name="object 87"/>
            <p:cNvSpPr/>
            <p:nvPr/>
          </p:nvSpPr>
          <p:spPr>
            <a:xfrm>
              <a:off x="7041603" y="582966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88" name="object 88"/>
            <p:cNvSpPr/>
            <p:nvPr/>
          </p:nvSpPr>
          <p:spPr>
            <a:xfrm>
              <a:off x="7041603" y="5934544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89" name="object 89"/>
            <p:cNvSpPr/>
            <p:nvPr/>
          </p:nvSpPr>
          <p:spPr>
            <a:xfrm>
              <a:off x="6923584" y="572479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90" name="object 90"/>
            <p:cNvSpPr/>
            <p:nvPr/>
          </p:nvSpPr>
          <p:spPr>
            <a:xfrm>
              <a:off x="7041603" y="603505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91" name="object 91"/>
            <p:cNvSpPr/>
            <p:nvPr/>
          </p:nvSpPr>
          <p:spPr>
            <a:xfrm>
              <a:off x="7041603" y="613993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92" name="object 92"/>
            <p:cNvSpPr/>
            <p:nvPr/>
          </p:nvSpPr>
          <p:spPr>
            <a:xfrm>
              <a:off x="7041603" y="562428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93" name="object 93"/>
            <p:cNvSpPr/>
            <p:nvPr/>
          </p:nvSpPr>
          <p:spPr>
            <a:xfrm>
              <a:off x="7041603" y="572479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94" name="object 94"/>
            <p:cNvSpPr/>
            <p:nvPr/>
          </p:nvSpPr>
          <p:spPr>
            <a:xfrm>
              <a:off x="7159625" y="582966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95" name="object 95"/>
            <p:cNvSpPr/>
            <p:nvPr/>
          </p:nvSpPr>
          <p:spPr>
            <a:xfrm>
              <a:off x="7159625" y="5934544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96" name="object 96"/>
            <p:cNvSpPr/>
            <p:nvPr/>
          </p:nvSpPr>
          <p:spPr>
            <a:xfrm>
              <a:off x="7159625" y="572479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97" name="object 97"/>
            <p:cNvSpPr/>
            <p:nvPr/>
          </p:nvSpPr>
          <p:spPr>
            <a:xfrm>
              <a:off x="7277644" y="582966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98" name="object 98"/>
            <p:cNvSpPr/>
            <p:nvPr/>
          </p:nvSpPr>
          <p:spPr>
            <a:xfrm>
              <a:off x="5888532" y="5352183"/>
              <a:ext cx="1598930" cy="1156335"/>
            </a:xfrm>
            <a:custGeom>
              <a:avLst/>
              <a:gdLst/>
              <a:ahLst/>
              <a:cxnLst/>
              <a:rect l="l" t="t" r="r" b="b"/>
              <a:pathLst>
                <a:path w="1598929" h="1156334">
                  <a:moveTo>
                    <a:pt x="0" y="0"/>
                  </a:moveTo>
                  <a:lnTo>
                    <a:pt x="1598507" y="0"/>
                  </a:lnTo>
                  <a:lnTo>
                    <a:pt x="1598507" y="1155982"/>
                  </a:lnTo>
                  <a:lnTo>
                    <a:pt x="0" y="11559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6962180" y="4036219"/>
            <a:ext cx="3086993" cy="225425"/>
          </a:xfrm>
          <a:prstGeom prst="rect">
            <a:avLst/>
          </a:prstGeom>
        </p:spPr>
        <p:txBody>
          <a:bodyPr vert="horz" wrap="square" lIns="0" tIns="89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5" b="1" spc="-30" dirty="0">
                <a:latin typeface="Arial" panose="020B0604020202020204"/>
                <a:cs typeface="Arial" panose="020B0604020202020204"/>
              </a:rPr>
              <a:t>Fragments (one </a:t>
            </a:r>
            <a:r>
              <a:rPr sz="1405" b="1" spc="20" dirty="0">
                <a:latin typeface="Arial" panose="020B0604020202020204"/>
                <a:cs typeface="Arial" panose="020B0604020202020204"/>
              </a:rPr>
              <a:t>per </a:t>
            </a:r>
            <a:r>
              <a:rPr sz="1405" b="1" spc="-25" dirty="0">
                <a:latin typeface="Arial" panose="020B0604020202020204"/>
                <a:cs typeface="Arial" panose="020B0604020202020204"/>
              </a:rPr>
              <a:t>covered</a:t>
            </a:r>
            <a:r>
              <a:rPr sz="1405" b="1" spc="140" dirty="0">
                <a:latin typeface="Arial" panose="020B0604020202020204"/>
                <a:cs typeface="Arial" panose="020B0604020202020204"/>
              </a:rPr>
              <a:t> </a:t>
            </a:r>
            <a:r>
              <a:rPr sz="1405" b="1" spc="-50" dirty="0">
                <a:latin typeface="Arial" panose="020B0604020202020204"/>
                <a:cs typeface="Arial" panose="020B0604020202020204"/>
              </a:rPr>
              <a:t>sample)</a:t>
            </a:r>
            <a:endParaRPr sz="140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3354586" y="4902398"/>
            <a:ext cx="1601986" cy="225425"/>
          </a:xfrm>
          <a:prstGeom prst="rect">
            <a:avLst/>
          </a:prstGeom>
        </p:spPr>
        <p:txBody>
          <a:bodyPr vert="horz" wrap="square" lIns="0" tIns="89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5" b="1" spc="-35" dirty="0">
                <a:latin typeface="Arial" panose="020B0604020202020204"/>
                <a:cs typeface="Arial" panose="020B0604020202020204"/>
              </a:rPr>
              <a:t>Shaded</a:t>
            </a:r>
            <a:r>
              <a:rPr sz="1405" b="1" spc="-15" dirty="0">
                <a:latin typeface="Arial" panose="020B0604020202020204"/>
                <a:cs typeface="Arial" panose="020B0604020202020204"/>
              </a:rPr>
              <a:t> Fragments</a:t>
            </a:r>
            <a:endParaRPr sz="1405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5659909" y="4654733"/>
            <a:ext cx="1133177" cy="821978"/>
            <a:chOff x="5882182" y="6620064"/>
            <a:chExt cx="1611630" cy="1169035"/>
          </a:xfrm>
        </p:grpSpPr>
        <p:sp>
          <p:nvSpPr>
            <p:cNvPr id="102" name="object 102"/>
            <p:cNvSpPr/>
            <p:nvPr/>
          </p:nvSpPr>
          <p:spPr>
            <a:xfrm>
              <a:off x="6462326" y="680754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462326" y="680754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462326" y="6908504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462326" y="6908505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577779" y="711402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577779" y="711402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577779" y="721859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ECB3E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577779" y="7218591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462326" y="700946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462326" y="700946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462326" y="711402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ECB3E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462326" y="711402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462326" y="721859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ECB3E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462326" y="7218591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462326" y="731954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ECB3E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462326" y="731954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343265" y="6908504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343265" y="6908505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343265" y="700946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343265" y="700946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343265" y="711402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343265" y="711402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343265" y="721859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343265" y="7218591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227812" y="711402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227812" y="711402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227812" y="6908504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227812" y="6908505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6227812" y="700946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227812" y="700946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112358" y="700946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112358" y="700946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112358" y="6908504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112358" y="6908505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5996906" y="700946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5996906" y="700946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577779" y="731954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F995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577779" y="731954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577779" y="742411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F995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577779" y="742411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6577779" y="752507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FC41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6577779" y="7525071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6112358" y="711402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112358" y="711402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343265" y="731954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ECB3E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343265" y="731954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227812" y="7218590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227812" y="7218591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462326" y="742411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FFF995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462326" y="742411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6923584" y="679880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00A3D7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6923584" y="6798806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6923584" y="689931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00A3D7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923584" y="6899314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041603" y="710469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00A3D7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041603" y="7104698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041603" y="7209577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94E3FE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041603" y="7209577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6923584" y="6999821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00A3D7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6923584" y="699982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041603" y="731008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94E3FE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041603" y="7310084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041603" y="7414961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94E3FE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041603" y="741496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041603" y="6899313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00A3D7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041603" y="6899314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041603" y="6999821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00A3D7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7041603" y="699982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159625" y="710469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3A88FE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7159625" y="7104698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7159625" y="7209577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3A88FE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7159625" y="7209577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159625" y="6999821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3A88FE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7159625" y="6999822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7277644" y="7104699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101021" y="0"/>
                  </a:moveTo>
                  <a:lnTo>
                    <a:pt x="0" y="0"/>
                  </a:lnTo>
                  <a:lnTo>
                    <a:pt x="0" y="86535"/>
                  </a:lnTo>
                  <a:lnTo>
                    <a:pt x="101021" y="86535"/>
                  </a:lnTo>
                  <a:lnTo>
                    <a:pt x="101021" y="0"/>
                  </a:lnTo>
                  <a:close/>
                </a:path>
              </a:pathLst>
            </a:custGeom>
            <a:solidFill>
              <a:srgbClr val="3A88FE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7277644" y="7104698"/>
              <a:ext cx="101600" cy="86995"/>
            </a:xfrm>
            <a:custGeom>
              <a:avLst/>
              <a:gdLst/>
              <a:ahLst/>
              <a:cxnLst/>
              <a:rect l="l" t="t" r="r" b="b"/>
              <a:pathLst>
                <a:path w="101600" h="86995">
                  <a:moveTo>
                    <a:pt x="0" y="0"/>
                  </a:moveTo>
                  <a:lnTo>
                    <a:pt x="101021" y="0"/>
                  </a:lnTo>
                  <a:lnTo>
                    <a:pt x="101021" y="86535"/>
                  </a:lnTo>
                  <a:lnTo>
                    <a:pt x="0" y="8653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5888532" y="6626414"/>
              <a:ext cx="1598930" cy="1156335"/>
            </a:xfrm>
            <a:custGeom>
              <a:avLst/>
              <a:gdLst/>
              <a:ahLst/>
              <a:cxnLst/>
              <a:rect l="l" t="t" r="r" b="b"/>
              <a:pathLst>
                <a:path w="1598929" h="1156334">
                  <a:moveTo>
                    <a:pt x="0" y="0"/>
                  </a:moveTo>
                  <a:lnTo>
                    <a:pt x="1598507" y="0"/>
                  </a:lnTo>
                  <a:lnTo>
                    <a:pt x="1598507" y="1155982"/>
                  </a:lnTo>
                  <a:lnTo>
                    <a:pt x="0" y="11559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</p:grpSp>
      <p:sp>
        <p:nvSpPr>
          <p:cNvPr id="179" name="object 179"/>
          <p:cNvSpPr txBox="1"/>
          <p:nvPr/>
        </p:nvSpPr>
        <p:spPr>
          <a:xfrm>
            <a:off x="6962180" y="4929188"/>
            <a:ext cx="1549301" cy="225425"/>
          </a:xfrm>
          <a:prstGeom prst="rect">
            <a:avLst/>
          </a:prstGeom>
        </p:spPr>
        <p:txBody>
          <a:bodyPr vert="horz" wrap="square" lIns="0" tIns="89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5" b="1" spc="-35" dirty="0">
                <a:latin typeface="Arial" panose="020B0604020202020204"/>
                <a:cs typeface="Arial" panose="020B0604020202020204"/>
              </a:rPr>
              <a:t>Shaded</a:t>
            </a:r>
            <a:r>
              <a:rPr sz="1405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405" b="1" spc="-20" dirty="0">
                <a:latin typeface="Arial" panose="020B0604020202020204"/>
                <a:cs typeface="Arial" panose="020B0604020202020204"/>
              </a:rPr>
              <a:t>fragments</a:t>
            </a:r>
            <a:endParaRPr sz="1405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80" name="object 180"/>
          <p:cNvGrpSpPr/>
          <p:nvPr/>
        </p:nvGrpSpPr>
        <p:grpSpPr>
          <a:xfrm>
            <a:off x="5659909" y="5550675"/>
            <a:ext cx="1133177" cy="821978"/>
            <a:chOff x="5882182" y="7894293"/>
            <a:chExt cx="1611630" cy="1169035"/>
          </a:xfrm>
        </p:grpSpPr>
        <p:sp>
          <p:nvSpPr>
            <p:cNvPr id="181" name="object 181"/>
            <p:cNvSpPr/>
            <p:nvPr/>
          </p:nvSpPr>
          <p:spPr>
            <a:xfrm>
              <a:off x="5888532" y="7900643"/>
              <a:ext cx="1598930" cy="1156335"/>
            </a:xfrm>
            <a:custGeom>
              <a:avLst/>
              <a:gdLst/>
              <a:ahLst/>
              <a:cxnLst/>
              <a:rect l="l" t="t" r="r" b="b"/>
              <a:pathLst>
                <a:path w="1598929" h="1156334">
                  <a:moveTo>
                    <a:pt x="0" y="0"/>
                  </a:moveTo>
                  <a:lnTo>
                    <a:pt x="1598507" y="0"/>
                  </a:lnTo>
                  <a:lnTo>
                    <a:pt x="1598507" y="1155982"/>
                  </a:lnTo>
                  <a:lnTo>
                    <a:pt x="0" y="115598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6621066" y="8071134"/>
              <a:ext cx="120014" cy="105410"/>
            </a:xfrm>
            <a:custGeom>
              <a:avLst/>
              <a:gdLst/>
              <a:ahLst/>
              <a:cxnLst/>
              <a:rect l="l" t="t" r="r" b="b"/>
              <a:pathLst>
                <a:path w="120015" h="105409">
                  <a:moveTo>
                    <a:pt x="119570" y="0"/>
                  </a:moveTo>
                  <a:lnTo>
                    <a:pt x="0" y="0"/>
                  </a:lnTo>
                  <a:lnTo>
                    <a:pt x="0" y="105215"/>
                  </a:lnTo>
                  <a:lnTo>
                    <a:pt x="119570" y="105215"/>
                  </a:lnTo>
                  <a:lnTo>
                    <a:pt x="119570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6621066" y="8071134"/>
              <a:ext cx="120014" cy="105410"/>
            </a:xfrm>
            <a:custGeom>
              <a:avLst/>
              <a:gdLst/>
              <a:ahLst/>
              <a:cxnLst/>
              <a:rect l="l" t="t" r="r" b="b"/>
              <a:pathLst>
                <a:path w="120015" h="105409">
                  <a:moveTo>
                    <a:pt x="0" y="0"/>
                  </a:moveTo>
                  <a:lnTo>
                    <a:pt x="119570" y="0"/>
                  </a:lnTo>
                  <a:lnTo>
                    <a:pt x="119570" y="105215"/>
                  </a:lnTo>
                  <a:lnTo>
                    <a:pt x="0" y="1052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6621002" y="817634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6621002" y="8176348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6501305" y="817634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87" name="object 187"/>
            <p:cNvSpPr/>
            <p:nvPr/>
          </p:nvSpPr>
          <p:spPr>
            <a:xfrm>
              <a:off x="6501305" y="8176348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88" name="object 188"/>
            <p:cNvSpPr/>
            <p:nvPr/>
          </p:nvSpPr>
          <p:spPr>
            <a:xfrm>
              <a:off x="6381607" y="817634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6381607" y="8176348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6261910" y="817634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91" name="object 191"/>
            <p:cNvSpPr/>
            <p:nvPr/>
          </p:nvSpPr>
          <p:spPr>
            <a:xfrm>
              <a:off x="6261910" y="8176348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621002" y="826992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93" name="object 193"/>
            <p:cNvSpPr/>
            <p:nvPr/>
          </p:nvSpPr>
          <p:spPr>
            <a:xfrm>
              <a:off x="6621002" y="8269930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94" name="object 194"/>
            <p:cNvSpPr/>
            <p:nvPr/>
          </p:nvSpPr>
          <p:spPr>
            <a:xfrm>
              <a:off x="6501305" y="8274157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95" name="object 195"/>
            <p:cNvSpPr/>
            <p:nvPr/>
          </p:nvSpPr>
          <p:spPr>
            <a:xfrm>
              <a:off x="6501305" y="8274156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96" name="object 196"/>
            <p:cNvSpPr/>
            <p:nvPr/>
          </p:nvSpPr>
          <p:spPr>
            <a:xfrm>
              <a:off x="6381607" y="8274157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97" name="object 197"/>
            <p:cNvSpPr/>
            <p:nvPr/>
          </p:nvSpPr>
          <p:spPr>
            <a:xfrm>
              <a:off x="6381607" y="8274156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98" name="object 198"/>
            <p:cNvSpPr/>
            <p:nvPr/>
          </p:nvSpPr>
          <p:spPr>
            <a:xfrm>
              <a:off x="6261910" y="8274157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199" name="object 199"/>
            <p:cNvSpPr/>
            <p:nvPr/>
          </p:nvSpPr>
          <p:spPr>
            <a:xfrm>
              <a:off x="6261910" y="8274156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6138691" y="8278385"/>
              <a:ext cx="123825" cy="106045"/>
            </a:xfrm>
            <a:custGeom>
              <a:avLst/>
              <a:gdLst/>
              <a:ahLst/>
              <a:cxnLst/>
              <a:rect l="l" t="t" r="r" b="b"/>
              <a:pathLst>
                <a:path w="123825" h="106045">
                  <a:moveTo>
                    <a:pt x="123218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23218" y="105553"/>
                  </a:lnTo>
                  <a:lnTo>
                    <a:pt x="123218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01" name="object 201"/>
            <p:cNvSpPr/>
            <p:nvPr/>
          </p:nvSpPr>
          <p:spPr>
            <a:xfrm>
              <a:off x="6138691" y="8278384"/>
              <a:ext cx="123825" cy="106045"/>
            </a:xfrm>
            <a:custGeom>
              <a:avLst/>
              <a:gdLst/>
              <a:ahLst/>
              <a:cxnLst/>
              <a:rect l="l" t="t" r="r" b="b"/>
              <a:pathLst>
                <a:path w="123825" h="106045">
                  <a:moveTo>
                    <a:pt x="0" y="0"/>
                  </a:moveTo>
                  <a:lnTo>
                    <a:pt x="123218" y="0"/>
                  </a:lnTo>
                  <a:lnTo>
                    <a:pt x="123218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02" name="object 202"/>
            <p:cNvSpPr/>
            <p:nvPr/>
          </p:nvSpPr>
          <p:spPr>
            <a:xfrm>
              <a:off x="6740701" y="8379709"/>
              <a:ext cx="120014" cy="101600"/>
            </a:xfrm>
            <a:custGeom>
              <a:avLst/>
              <a:gdLst/>
              <a:ahLst/>
              <a:cxnLst/>
              <a:rect l="l" t="t" r="r" b="b"/>
              <a:pathLst>
                <a:path w="120015" h="101600">
                  <a:moveTo>
                    <a:pt x="0" y="101326"/>
                  </a:moveTo>
                  <a:lnTo>
                    <a:pt x="119697" y="101326"/>
                  </a:lnTo>
                  <a:lnTo>
                    <a:pt x="119697" y="0"/>
                  </a:lnTo>
                  <a:lnTo>
                    <a:pt x="0" y="0"/>
                  </a:lnTo>
                  <a:lnTo>
                    <a:pt x="0" y="101326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03" name="object 203"/>
            <p:cNvSpPr/>
            <p:nvPr/>
          </p:nvSpPr>
          <p:spPr>
            <a:xfrm>
              <a:off x="6740701" y="8379708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04" name="object 204"/>
            <p:cNvSpPr/>
            <p:nvPr/>
          </p:nvSpPr>
          <p:spPr>
            <a:xfrm>
              <a:off x="6621002" y="8375481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B43F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6621002" y="8375482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06" name="object 206"/>
            <p:cNvSpPr/>
            <p:nvPr/>
          </p:nvSpPr>
          <p:spPr>
            <a:xfrm>
              <a:off x="6501305" y="8375481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07" name="object 207"/>
            <p:cNvSpPr/>
            <p:nvPr/>
          </p:nvSpPr>
          <p:spPr>
            <a:xfrm>
              <a:off x="6501305" y="8375482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08" name="object 208"/>
            <p:cNvSpPr/>
            <p:nvPr/>
          </p:nvSpPr>
          <p:spPr>
            <a:xfrm>
              <a:off x="6381607" y="8375481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09" name="object 209"/>
            <p:cNvSpPr/>
            <p:nvPr/>
          </p:nvSpPr>
          <p:spPr>
            <a:xfrm>
              <a:off x="6381607" y="8375482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10" name="object 210"/>
            <p:cNvSpPr/>
            <p:nvPr/>
          </p:nvSpPr>
          <p:spPr>
            <a:xfrm>
              <a:off x="6261910" y="8375481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11" name="object 211"/>
            <p:cNvSpPr/>
            <p:nvPr/>
          </p:nvSpPr>
          <p:spPr>
            <a:xfrm>
              <a:off x="6261910" y="8375482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4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12" name="object 212"/>
            <p:cNvSpPr/>
            <p:nvPr/>
          </p:nvSpPr>
          <p:spPr>
            <a:xfrm>
              <a:off x="6740701" y="8481035"/>
              <a:ext cx="120014" cy="102235"/>
            </a:xfrm>
            <a:custGeom>
              <a:avLst/>
              <a:gdLst/>
              <a:ahLst/>
              <a:cxnLst/>
              <a:rect l="l" t="t" r="r" b="b"/>
              <a:pathLst>
                <a:path w="120015" h="102234">
                  <a:moveTo>
                    <a:pt x="0" y="102033"/>
                  </a:moveTo>
                  <a:lnTo>
                    <a:pt x="119697" y="102033"/>
                  </a:lnTo>
                  <a:lnTo>
                    <a:pt x="119697" y="0"/>
                  </a:lnTo>
                  <a:lnTo>
                    <a:pt x="0" y="0"/>
                  </a:lnTo>
                  <a:lnTo>
                    <a:pt x="0" y="102033"/>
                  </a:lnTo>
                  <a:close/>
                </a:path>
              </a:pathLst>
            </a:custGeom>
            <a:solidFill>
              <a:srgbClr val="FFB43F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13" name="object 213"/>
            <p:cNvSpPr/>
            <p:nvPr/>
          </p:nvSpPr>
          <p:spPr>
            <a:xfrm>
              <a:off x="6740701" y="8481035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14" name="object 214"/>
            <p:cNvSpPr/>
            <p:nvPr/>
          </p:nvSpPr>
          <p:spPr>
            <a:xfrm>
              <a:off x="6621002" y="8481035"/>
              <a:ext cx="120014" cy="102235"/>
            </a:xfrm>
            <a:custGeom>
              <a:avLst/>
              <a:gdLst/>
              <a:ahLst/>
              <a:cxnLst/>
              <a:rect l="l" t="t" r="r" b="b"/>
              <a:pathLst>
                <a:path w="120015" h="102234">
                  <a:moveTo>
                    <a:pt x="0" y="102033"/>
                  </a:moveTo>
                  <a:lnTo>
                    <a:pt x="119697" y="102033"/>
                  </a:lnTo>
                  <a:lnTo>
                    <a:pt x="119697" y="0"/>
                  </a:lnTo>
                  <a:lnTo>
                    <a:pt x="0" y="0"/>
                  </a:lnTo>
                  <a:lnTo>
                    <a:pt x="0" y="102033"/>
                  </a:lnTo>
                  <a:close/>
                </a:path>
              </a:pathLst>
            </a:custGeom>
            <a:solidFill>
              <a:srgbClr val="FFB43F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15" name="object 215"/>
            <p:cNvSpPr/>
            <p:nvPr/>
          </p:nvSpPr>
          <p:spPr>
            <a:xfrm>
              <a:off x="6621002" y="8481035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16" name="object 216"/>
            <p:cNvSpPr/>
            <p:nvPr/>
          </p:nvSpPr>
          <p:spPr>
            <a:xfrm>
              <a:off x="6501305" y="8481035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B43F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17" name="object 217"/>
            <p:cNvSpPr/>
            <p:nvPr/>
          </p:nvSpPr>
          <p:spPr>
            <a:xfrm>
              <a:off x="6501305" y="8481035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18" name="object 218"/>
            <p:cNvSpPr/>
            <p:nvPr/>
          </p:nvSpPr>
          <p:spPr>
            <a:xfrm>
              <a:off x="6381607" y="8481035"/>
              <a:ext cx="120014" cy="102235"/>
            </a:xfrm>
            <a:custGeom>
              <a:avLst/>
              <a:gdLst/>
              <a:ahLst/>
              <a:cxnLst/>
              <a:rect l="l" t="t" r="r" b="b"/>
              <a:pathLst>
                <a:path w="120014" h="102234">
                  <a:moveTo>
                    <a:pt x="119697" y="0"/>
                  </a:moveTo>
                  <a:lnTo>
                    <a:pt x="0" y="0"/>
                  </a:lnTo>
                  <a:lnTo>
                    <a:pt x="0" y="102034"/>
                  </a:lnTo>
                  <a:lnTo>
                    <a:pt x="119697" y="102034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AA00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19" name="object 219"/>
            <p:cNvSpPr/>
            <p:nvPr/>
          </p:nvSpPr>
          <p:spPr>
            <a:xfrm>
              <a:off x="6381607" y="8481035"/>
              <a:ext cx="120014" cy="102235"/>
            </a:xfrm>
            <a:custGeom>
              <a:avLst/>
              <a:gdLst/>
              <a:ahLst/>
              <a:cxnLst/>
              <a:rect l="l" t="t" r="r" b="b"/>
              <a:pathLst>
                <a:path w="120014" h="102234">
                  <a:moveTo>
                    <a:pt x="0" y="0"/>
                  </a:moveTo>
                  <a:lnTo>
                    <a:pt x="119697" y="0"/>
                  </a:lnTo>
                  <a:lnTo>
                    <a:pt x="119697" y="102034"/>
                  </a:lnTo>
                  <a:lnTo>
                    <a:pt x="0" y="10203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20" name="object 220"/>
            <p:cNvSpPr/>
            <p:nvPr/>
          </p:nvSpPr>
          <p:spPr>
            <a:xfrm>
              <a:off x="6740701" y="858306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F995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21" name="object 221"/>
            <p:cNvSpPr/>
            <p:nvPr/>
          </p:nvSpPr>
          <p:spPr>
            <a:xfrm>
              <a:off x="6740701" y="858306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22" name="object 222"/>
            <p:cNvSpPr/>
            <p:nvPr/>
          </p:nvSpPr>
          <p:spPr>
            <a:xfrm>
              <a:off x="6621002" y="8583069"/>
              <a:ext cx="120014" cy="102235"/>
            </a:xfrm>
            <a:custGeom>
              <a:avLst/>
              <a:gdLst/>
              <a:ahLst/>
              <a:cxnLst/>
              <a:rect l="l" t="t" r="r" b="b"/>
              <a:pathLst>
                <a:path w="120015" h="102234">
                  <a:moveTo>
                    <a:pt x="0" y="102035"/>
                  </a:moveTo>
                  <a:lnTo>
                    <a:pt x="119697" y="102035"/>
                  </a:lnTo>
                  <a:lnTo>
                    <a:pt x="119697" y="0"/>
                  </a:lnTo>
                  <a:lnTo>
                    <a:pt x="0" y="0"/>
                  </a:lnTo>
                  <a:lnTo>
                    <a:pt x="0" y="102035"/>
                  </a:lnTo>
                  <a:close/>
                </a:path>
              </a:pathLst>
            </a:custGeom>
            <a:solidFill>
              <a:srgbClr val="FFC677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23" name="object 223"/>
            <p:cNvSpPr/>
            <p:nvPr/>
          </p:nvSpPr>
          <p:spPr>
            <a:xfrm>
              <a:off x="6621002" y="858306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24" name="object 224"/>
            <p:cNvSpPr/>
            <p:nvPr/>
          </p:nvSpPr>
          <p:spPr>
            <a:xfrm>
              <a:off x="6501305" y="8583069"/>
              <a:ext cx="120014" cy="102235"/>
            </a:xfrm>
            <a:custGeom>
              <a:avLst/>
              <a:gdLst/>
              <a:ahLst/>
              <a:cxnLst/>
              <a:rect l="l" t="t" r="r" b="b"/>
              <a:pathLst>
                <a:path w="120015" h="102234">
                  <a:moveTo>
                    <a:pt x="119697" y="0"/>
                  </a:moveTo>
                  <a:lnTo>
                    <a:pt x="0" y="0"/>
                  </a:lnTo>
                  <a:lnTo>
                    <a:pt x="0" y="102034"/>
                  </a:lnTo>
                  <a:lnTo>
                    <a:pt x="119697" y="102034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B43F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25" name="object 225"/>
            <p:cNvSpPr/>
            <p:nvPr/>
          </p:nvSpPr>
          <p:spPr>
            <a:xfrm>
              <a:off x="6501305" y="8583069"/>
              <a:ext cx="120014" cy="102235"/>
            </a:xfrm>
            <a:custGeom>
              <a:avLst/>
              <a:gdLst/>
              <a:ahLst/>
              <a:cxnLst/>
              <a:rect l="l" t="t" r="r" b="b"/>
              <a:pathLst>
                <a:path w="120015" h="102234">
                  <a:moveTo>
                    <a:pt x="0" y="0"/>
                  </a:moveTo>
                  <a:lnTo>
                    <a:pt x="119697" y="0"/>
                  </a:lnTo>
                  <a:lnTo>
                    <a:pt x="119697" y="102034"/>
                  </a:lnTo>
                  <a:lnTo>
                    <a:pt x="0" y="10203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26" name="object 226"/>
            <p:cNvSpPr/>
            <p:nvPr/>
          </p:nvSpPr>
          <p:spPr>
            <a:xfrm>
              <a:off x="6740701" y="8685104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F995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27" name="object 227"/>
            <p:cNvSpPr/>
            <p:nvPr/>
          </p:nvSpPr>
          <p:spPr>
            <a:xfrm>
              <a:off x="6740701" y="8685104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28" name="object 228"/>
            <p:cNvSpPr/>
            <p:nvPr/>
          </p:nvSpPr>
          <p:spPr>
            <a:xfrm>
              <a:off x="6621002" y="8685104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F995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29" name="object 229"/>
            <p:cNvSpPr/>
            <p:nvPr/>
          </p:nvSpPr>
          <p:spPr>
            <a:xfrm>
              <a:off x="6621002" y="8685104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30" name="object 230"/>
            <p:cNvSpPr/>
            <p:nvPr/>
          </p:nvSpPr>
          <p:spPr>
            <a:xfrm>
              <a:off x="6740701" y="8790657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FFFC41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31" name="object 231"/>
            <p:cNvSpPr/>
            <p:nvPr/>
          </p:nvSpPr>
          <p:spPr>
            <a:xfrm>
              <a:off x="6740701" y="8790657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32" name="object 232"/>
            <p:cNvSpPr/>
            <p:nvPr/>
          </p:nvSpPr>
          <p:spPr>
            <a:xfrm>
              <a:off x="6744016" y="8170564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008CB4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33" name="object 233"/>
            <p:cNvSpPr/>
            <p:nvPr/>
          </p:nvSpPr>
          <p:spPr>
            <a:xfrm>
              <a:off x="6744016" y="8170564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34" name="object 234"/>
            <p:cNvSpPr/>
            <p:nvPr/>
          </p:nvSpPr>
          <p:spPr>
            <a:xfrm>
              <a:off x="6744016" y="8270997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008CB4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35" name="object 235"/>
            <p:cNvSpPr/>
            <p:nvPr/>
          </p:nvSpPr>
          <p:spPr>
            <a:xfrm>
              <a:off x="6744016" y="8270998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36" name="object 236"/>
            <p:cNvSpPr/>
            <p:nvPr/>
          </p:nvSpPr>
          <p:spPr>
            <a:xfrm>
              <a:off x="6863651" y="8261431"/>
              <a:ext cx="120014" cy="114935"/>
            </a:xfrm>
            <a:custGeom>
              <a:avLst/>
              <a:gdLst/>
              <a:ahLst/>
              <a:cxnLst/>
              <a:rect l="l" t="t" r="r" b="b"/>
              <a:pathLst>
                <a:path w="120015" h="114934">
                  <a:moveTo>
                    <a:pt x="119570" y="0"/>
                  </a:moveTo>
                  <a:lnTo>
                    <a:pt x="0" y="0"/>
                  </a:lnTo>
                  <a:lnTo>
                    <a:pt x="0" y="114780"/>
                  </a:lnTo>
                  <a:lnTo>
                    <a:pt x="119570" y="114780"/>
                  </a:lnTo>
                  <a:lnTo>
                    <a:pt x="119570" y="0"/>
                  </a:lnTo>
                  <a:close/>
                </a:path>
              </a:pathLst>
            </a:custGeom>
            <a:solidFill>
              <a:srgbClr val="008CB4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37" name="object 237"/>
            <p:cNvSpPr/>
            <p:nvPr/>
          </p:nvSpPr>
          <p:spPr>
            <a:xfrm>
              <a:off x="6863651" y="8261432"/>
              <a:ext cx="120014" cy="114935"/>
            </a:xfrm>
            <a:custGeom>
              <a:avLst/>
              <a:gdLst/>
              <a:ahLst/>
              <a:cxnLst/>
              <a:rect l="l" t="t" r="r" b="b"/>
              <a:pathLst>
                <a:path w="120015" h="114934">
                  <a:moveTo>
                    <a:pt x="0" y="0"/>
                  </a:moveTo>
                  <a:lnTo>
                    <a:pt x="119570" y="0"/>
                  </a:lnTo>
                  <a:lnTo>
                    <a:pt x="119570" y="114780"/>
                  </a:lnTo>
                  <a:lnTo>
                    <a:pt x="0" y="11478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38" name="object 238"/>
            <p:cNvSpPr/>
            <p:nvPr/>
          </p:nvSpPr>
          <p:spPr>
            <a:xfrm>
              <a:off x="6983220" y="8371431"/>
              <a:ext cx="120014" cy="110489"/>
            </a:xfrm>
            <a:custGeom>
              <a:avLst/>
              <a:gdLst/>
              <a:ahLst/>
              <a:cxnLst/>
              <a:rect l="l" t="t" r="r" b="b"/>
              <a:pathLst>
                <a:path w="120015" h="110490">
                  <a:moveTo>
                    <a:pt x="119570" y="0"/>
                  </a:moveTo>
                  <a:lnTo>
                    <a:pt x="0" y="0"/>
                  </a:lnTo>
                  <a:lnTo>
                    <a:pt x="0" y="109998"/>
                  </a:lnTo>
                  <a:lnTo>
                    <a:pt x="119570" y="109998"/>
                  </a:lnTo>
                  <a:lnTo>
                    <a:pt x="119570" y="0"/>
                  </a:lnTo>
                  <a:close/>
                </a:path>
              </a:pathLst>
            </a:custGeom>
            <a:solidFill>
              <a:srgbClr val="0061FF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39" name="object 239"/>
            <p:cNvSpPr/>
            <p:nvPr/>
          </p:nvSpPr>
          <p:spPr>
            <a:xfrm>
              <a:off x="6983220" y="8371431"/>
              <a:ext cx="120014" cy="110489"/>
            </a:xfrm>
            <a:custGeom>
              <a:avLst/>
              <a:gdLst/>
              <a:ahLst/>
              <a:cxnLst/>
              <a:rect l="l" t="t" r="r" b="b"/>
              <a:pathLst>
                <a:path w="120015" h="110490">
                  <a:moveTo>
                    <a:pt x="0" y="0"/>
                  </a:moveTo>
                  <a:lnTo>
                    <a:pt x="119570" y="0"/>
                  </a:lnTo>
                  <a:lnTo>
                    <a:pt x="119570" y="109998"/>
                  </a:lnTo>
                  <a:lnTo>
                    <a:pt x="0" y="10999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40" name="object 240"/>
            <p:cNvSpPr/>
            <p:nvPr/>
          </p:nvSpPr>
          <p:spPr>
            <a:xfrm>
              <a:off x="6863651" y="8678068"/>
              <a:ext cx="120014" cy="110489"/>
            </a:xfrm>
            <a:custGeom>
              <a:avLst/>
              <a:gdLst/>
              <a:ahLst/>
              <a:cxnLst/>
              <a:rect l="l" t="t" r="r" b="b"/>
              <a:pathLst>
                <a:path w="120015" h="110490">
                  <a:moveTo>
                    <a:pt x="119570" y="0"/>
                  </a:moveTo>
                  <a:lnTo>
                    <a:pt x="0" y="0"/>
                  </a:lnTo>
                  <a:lnTo>
                    <a:pt x="0" y="109998"/>
                  </a:lnTo>
                  <a:lnTo>
                    <a:pt x="119570" y="109998"/>
                  </a:lnTo>
                  <a:lnTo>
                    <a:pt x="119570" y="0"/>
                  </a:lnTo>
                  <a:close/>
                </a:path>
              </a:pathLst>
            </a:custGeom>
            <a:solidFill>
              <a:srgbClr val="94E3FE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41" name="object 241"/>
            <p:cNvSpPr/>
            <p:nvPr/>
          </p:nvSpPr>
          <p:spPr>
            <a:xfrm>
              <a:off x="6863651" y="8678068"/>
              <a:ext cx="120014" cy="110489"/>
            </a:xfrm>
            <a:custGeom>
              <a:avLst/>
              <a:gdLst/>
              <a:ahLst/>
              <a:cxnLst/>
              <a:rect l="l" t="t" r="r" b="b"/>
              <a:pathLst>
                <a:path w="120015" h="110490">
                  <a:moveTo>
                    <a:pt x="0" y="0"/>
                  </a:moveTo>
                  <a:lnTo>
                    <a:pt x="119570" y="0"/>
                  </a:lnTo>
                  <a:lnTo>
                    <a:pt x="119570" y="109998"/>
                  </a:lnTo>
                  <a:lnTo>
                    <a:pt x="0" y="10999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42" name="object 242"/>
            <p:cNvSpPr/>
            <p:nvPr/>
          </p:nvSpPr>
          <p:spPr>
            <a:xfrm>
              <a:off x="6863586" y="8376213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008CB4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43" name="object 243"/>
            <p:cNvSpPr/>
            <p:nvPr/>
          </p:nvSpPr>
          <p:spPr>
            <a:xfrm>
              <a:off x="6863586" y="8376213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44" name="object 244"/>
            <p:cNvSpPr/>
            <p:nvPr/>
          </p:nvSpPr>
          <p:spPr>
            <a:xfrm>
              <a:off x="6863586" y="848142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94E3FE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45" name="object 245"/>
            <p:cNvSpPr/>
            <p:nvPr/>
          </p:nvSpPr>
          <p:spPr>
            <a:xfrm>
              <a:off x="6863586" y="848142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46" name="object 246"/>
            <p:cNvSpPr/>
            <p:nvPr/>
          </p:nvSpPr>
          <p:spPr>
            <a:xfrm>
              <a:off x="6863586" y="8582418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94E3FE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47" name="object 247"/>
            <p:cNvSpPr/>
            <p:nvPr/>
          </p:nvSpPr>
          <p:spPr>
            <a:xfrm>
              <a:off x="6863586" y="8582418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48" name="object 248"/>
            <p:cNvSpPr/>
            <p:nvPr/>
          </p:nvSpPr>
          <p:spPr>
            <a:xfrm>
              <a:off x="7102727" y="8376213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0061FF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49" name="object 249"/>
            <p:cNvSpPr/>
            <p:nvPr/>
          </p:nvSpPr>
          <p:spPr>
            <a:xfrm>
              <a:off x="7102727" y="8376213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50" name="object 250"/>
            <p:cNvSpPr/>
            <p:nvPr/>
          </p:nvSpPr>
          <p:spPr>
            <a:xfrm>
              <a:off x="6983157" y="848142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0061FF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51" name="object 251"/>
            <p:cNvSpPr/>
            <p:nvPr/>
          </p:nvSpPr>
          <p:spPr>
            <a:xfrm>
              <a:off x="6983157" y="8481429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52" name="object 252"/>
            <p:cNvSpPr/>
            <p:nvPr/>
          </p:nvSpPr>
          <p:spPr>
            <a:xfrm>
              <a:off x="6983157" y="8270997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0061FF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53" name="object 253"/>
            <p:cNvSpPr/>
            <p:nvPr/>
          </p:nvSpPr>
          <p:spPr>
            <a:xfrm>
              <a:off x="6983157" y="8270998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54" name="object 254"/>
            <p:cNvSpPr/>
            <p:nvPr/>
          </p:nvSpPr>
          <p:spPr>
            <a:xfrm>
              <a:off x="6744016" y="8065347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119697" y="0"/>
                  </a:moveTo>
                  <a:lnTo>
                    <a:pt x="0" y="0"/>
                  </a:lnTo>
                  <a:lnTo>
                    <a:pt x="0" y="105553"/>
                  </a:lnTo>
                  <a:lnTo>
                    <a:pt x="119697" y="105553"/>
                  </a:lnTo>
                  <a:lnTo>
                    <a:pt x="119697" y="0"/>
                  </a:lnTo>
                  <a:close/>
                </a:path>
              </a:pathLst>
            </a:custGeom>
            <a:solidFill>
              <a:srgbClr val="008CB4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55" name="object 255"/>
            <p:cNvSpPr/>
            <p:nvPr/>
          </p:nvSpPr>
          <p:spPr>
            <a:xfrm>
              <a:off x="6744016" y="8065348"/>
              <a:ext cx="120014" cy="106045"/>
            </a:xfrm>
            <a:custGeom>
              <a:avLst/>
              <a:gdLst/>
              <a:ahLst/>
              <a:cxnLst/>
              <a:rect l="l" t="t" r="r" b="b"/>
              <a:pathLst>
                <a:path w="120015" h="106045">
                  <a:moveTo>
                    <a:pt x="0" y="0"/>
                  </a:moveTo>
                  <a:lnTo>
                    <a:pt x="119697" y="0"/>
                  </a:lnTo>
                  <a:lnTo>
                    <a:pt x="119697" y="105553"/>
                  </a:lnTo>
                  <a:lnTo>
                    <a:pt x="0" y="10555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56" name="object 256"/>
            <p:cNvSpPr/>
            <p:nvPr/>
          </p:nvSpPr>
          <p:spPr>
            <a:xfrm>
              <a:off x="6863651" y="8170564"/>
              <a:ext cx="120014" cy="100965"/>
            </a:xfrm>
            <a:custGeom>
              <a:avLst/>
              <a:gdLst/>
              <a:ahLst/>
              <a:cxnLst/>
              <a:rect l="l" t="t" r="r" b="b"/>
              <a:pathLst>
                <a:path w="120015" h="100965">
                  <a:moveTo>
                    <a:pt x="119570" y="0"/>
                  </a:moveTo>
                  <a:lnTo>
                    <a:pt x="0" y="0"/>
                  </a:lnTo>
                  <a:lnTo>
                    <a:pt x="0" y="100433"/>
                  </a:lnTo>
                  <a:lnTo>
                    <a:pt x="119570" y="100433"/>
                  </a:lnTo>
                  <a:lnTo>
                    <a:pt x="119570" y="0"/>
                  </a:lnTo>
                  <a:close/>
                </a:path>
              </a:pathLst>
            </a:custGeom>
            <a:solidFill>
              <a:srgbClr val="008CB4"/>
            </a:solidFill>
          </p:spPr>
          <p:txBody>
            <a:bodyPr wrap="square" lIns="0" tIns="0" rIns="0" bIns="0" rtlCol="0"/>
            <a:lstStyle/>
            <a:p>
              <a:endParaRPr sz="1265"/>
            </a:p>
          </p:txBody>
        </p:sp>
        <p:sp>
          <p:nvSpPr>
            <p:cNvPr id="257" name="object 257"/>
            <p:cNvSpPr/>
            <p:nvPr/>
          </p:nvSpPr>
          <p:spPr>
            <a:xfrm>
              <a:off x="6863651" y="8170564"/>
              <a:ext cx="120014" cy="100965"/>
            </a:xfrm>
            <a:custGeom>
              <a:avLst/>
              <a:gdLst/>
              <a:ahLst/>
              <a:cxnLst/>
              <a:rect l="l" t="t" r="r" b="b"/>
              <a:pathLst>
                <a:path w="120015" h="100965">
                  <a:moveTo>
                    <a:pt x="0" y="0"/>
                  </a:moveTo>
                  <a:lnTo>
                    <a:pt x="119570" y="0"/>
                  </a:lnTo>
                  <a:lnTo>
                    <a:pt x="119570" y="100433"/>
                  </a:lnTo>
                  <a:lnTo>
                    <a:pt x="0" y="10043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5"/>
            </a:p>
          </p:txBody>
        </p:sp>
      </p:grpSp>
      <p:sp>
        <p:nvSpPr>
          <p:cNvPr id="258" name="object 258"/>
          <p:cNvSpPr txBox="1"/>
          <p:nvPr/>
        </p:nvSpPr>
        <p:spPr>
          <a:xfrm>
            <a:off x="6997898" y="5831086"/>
            <a:ext cx="1883271" cy="225425"/>
          </a:xfrm>
          <a:prstGeom prst="rect">
            <a:avLst/>
          </a:prstGeom>
        </p:spPr>
        <p:txBody>
          <a:bodyPr vert="horz" wrap="square" lIns="0" tIns="89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5" b="1" spc="20" dirty="0">
                <a:latin typeface="Arial" panose="020B0604020202020204"/>
                <a:cs typeface="Arial" panose="020B0604020202020204"/>
              </a:rPr>
              <a:t>Output: </a:t>
            </a:r>
            <a:r>
              <a:rPr sz="1405" b="1" spc="-10" dirty="0">
                <a:latin typeface="Arial" panose="020B0604020202020204"/>
                <a:cs typeface="Arial" panose="020B0604020202020204"/>
              </a:rPr>
              <a:t>image</a:t>
            </a:r>
            <a:r>
              <a:rPr sz="1405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405" b="1" spc="-55" dirty="0">
                <a:latin typeface="Arial" panose="020B0604020202020204"/>
                <a:cs typeface="Arial" panose="020B0604020202020204"/>
              </a:rPr>
              <a:t>(pixels)</a:t>
            </a:r>
            <a:endParaRPr sz="1405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9" name="object 259"/>
          <p:cNvSpPr txBox="1">
            <a:spLocks noGrp="1"/>
          </p:cNvSpPr>
          <p:nvPr>
            <p:ph type="sldNum" sz="quarter" idx="7"/>
          </p:nvPr>
        </p:nvSpPr>
        <p:spPr>
          <a:xfrm>
            <a:off x="8610600" y="6471920"/>
            <a:ext cx="2743200" cy="133985"/>
          </a:xfrm>
          <a:prstGeom prst="rect">
            <a:avLst/>
          </a:prstGeom>
        </p:spPr>
        <p:txBody>
          <a:bodyPr vert="horz" wrap="square" lIns="0" tIns="4018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sz="845" spc="-5" dirty="0"/>
            </a:fld>
            <a:endParaRPr sz="845" spc="-5" dirty="0"/>
          </a:p>
        </p:txBody>
      </p:sp>
      <p:sp>
        <p:nvSpPr>
          <p:cNvPr id="260" name="object 260"/>
          <p:cNvSpPr txBox="1">
            <a:spLocks noGrp="1"/>
          </p:cNvSpPr>
          <p:nvPr>
            <p:ph type="ftr" sz="quarter" idx="5"/>
          </p:nvPr>
        </p:nvSpPr>
        <p:spPr>
          <a:xfrm>
            <a:off x="4038600" y="6473190"/>
            <a:ext cx="4114800" cy="131445"/>
          </a:xfrm>
          <a:prstGeom prst="rect">
            <a:avLst/>
          </a:prstGeom>
        </p:spPr>
        <p:txBody>
          <a:bodyPr vert="horz" wrap="square" lIns="0" tIns="1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45" spc="-20" dirty="0"/>
              <a:t>GAMES101</a:t>
            </a:r>
            <a:endParaRPr sz="845" spc="-20" dirty="0"/>
          </a:p>
        </p:txBody>
      </p:sp>
      <p:sp>
        <p:nvSpPr>
          <p:cNvPr id="261" name="object 261"/>
          <p:cNvSpPr txBox="1">
            <a:spLocks noGrp="1"/>
          </p:cNvSpPr>
          <p:nvPr>
            <p:ph type="dt" sz="half" idx="6"/>
          </p:nvPr>
        </p:nvSpPr>
        <p:spPr>
          <a:xfrm>
            <a:off x="838200" y="6473190"/>
            <a:ext cx="2743200" cy="131445"/>
          </a:xfrm>
          <a:prstGeom prst="rect">
            <a:avLst/>
          </a:prstGeom>
        </p:spPr>
        <p:txBody>
          <a:bodyPr vert="horz" wrap="square" lIns="0" tIns="1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45" spc="10" dirty="0"/>
              <a:t>Lingqi </a:t>
            </a:r>
            <a:r>
              <a:rPr sz="845" spc="-55" dirty="0"/>
              <a:t>Yan, </a:t>
            </a:r>
            <a:r>
              <a:rPr sz="845" spc="-5" dirty="0"/>
              <a:t>UC </a:t>
            </a:r>
            <a:r>
              <a:rPr sz="845" spc="-10" dirty="0"/>
              <a:t>Santa</a:t>
            </a:r>
            <a:r>
              <a:rPr sz="845" spc="40" dirty="0"/>
              <a:t> </a:t>
            </a:r>
            <a:r>
              <a:rPr sz="845" spc="-5" dirty="0"/>
              <a:t>Barbara</a:t>
            </a:r>
            <a:endParaRPr sz="845" spc="-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output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2250" y="95250"/>
            <a:ext cx="6667500" cy="6667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09950" y="5265420"/>
            <a:ext cx="537210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500" b="1">
                <a:solidFill>
                  <a:schemeClr val="bg1"/>
                </a:solidFill>
                <a:latin typeface="Adobe Devanagari" panose="02040503050201020203" charset="0"/>
                <a:cs typeface="Adobe Devanagari" panose="02040503050201020203" charset="0"/>
              </a:rPr>
              <a:t>./Rasterizer output.png normal</a:t>
            </a:r>
            <a:endParaRPr lang="zh-CN" altLang="en-US" sz="2500" b="1">
              <a:solidFill>
                <a:schemeClr val="bg1"/>
              </a:solidFill>
              <a:latin typeface="Adobe Devanagari" panose="02040503050201020203" charset="0"/>
              <a:cs typeface="Adobe Devanagari" panose="02040503050201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Blinn-Phong Reflection Model </a:t>
            </a:r>
            <a:br>
              <a:rPr lang="en-US" altLang="zh-CN">
                <a:sym typeface="+mn-ea"/>
              </a:rPr>
            </a:br>
            <a:r>
              <a:rPr lang="en-US" altLang="en-US">
                <a:sym typeface="+mn-ea"/>
              </a:rPr>
              <a:t>(Diffuse, Specular, Ambient)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16075" y="1691005"/>
            <a:ext cx="9238615" cy="43516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57680" y="6042660"/>
            <a:ext cx="8677275" cy="4603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pPr algn="l"/>
            <a:r>
              <a:rPr lang="en-US" altLang="en-US" sz="2400" b="1">
                <a:latin typeface="Adobe Devanagari" panose="02040503050201020203" charset="0"/>
                <a:cs typeface="Adobe Devanagari" panose="02040503050201020203" charset="0"/>
              </a:rPr>
              <a:t>For element-wise multiplication, you could use </a:t>
            </a:r>
            <a:r>
              <a:rPr lang="en-US" altLang="en-US" sz="2400" b="1">
                <a:solidFill>
                  <a:srgbClr val="FFFF00"/>
                </a:solidFill>
                <a:latin typeface="Adobe Devanagari" panose="02040503050201020203" charset="0"/>
                <a:cs typeface="Adobe Devanagari" panose="02040503050201020203" charset="0"/>
              </a:rPr>
              <a:t>.array()</a:t>
            </a:r>
            <a:r>
              <a:rPr lang="en-US" altLang="en-US" sz="2400" b="1">
                <a:latin typeface="Adobe Devanagari" panose="02040503050201020203" charset="0"/>
                <a:cs typeface="Adobe Devanagari" panose="02040503050201020203" charset="0"/>
              </a:rPr>
              <a:t> or </a:t>
            </a:r>
            <a:r>
              <a:rPr lang="en-US" altLang="en-US" sz="2400" b="1">
                <a:solidFill>
                  <a:srgbClr val="FFFF00"/>
                </a:solidFill>
                <a:latin typeface="Adobe Devanagari" panose="02040503050201020203" charset="0"/>
                <a:cs typeface="Adobe Devanagari" panose="02040503050201020203" charset="0"/>
              </a:rPr>
              <a:t>cwiseProduct()</a:t>
            </a:r>
            <a:endParaRPr lang="en-US" altLang="en-US" sz="2400" b="1">
              <a:solidFill>
                <a:srgbClr val="FFFF00"/>
              </a:solidFill>
              <a:latin typeface="Adobe Devanagari" panose="02040503050201020203" charset="0"/>
              <a:cs typeface="Adobe Devanagari" panose="02040503050201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output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6050" y="95250"/>
            <a:ext cx="6667500" cy="6667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09950" y="5265420"/>
            <a:ext cx="537210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500" b="1">
                <a:solidFill>
                  <a:schemeClr val="bg1"/>
                </a:solidFill>
                <a:latin typeface="Adobe Devanagari" panose="02040503050201020203" charset="0"/>
                <a:cs typeface="Adobe Devanagari" panose="02040503050201020203" charset="0"/>
              </a:rPr>
              <a:t>./Rasterizer output.png </a:t>
            </a:r>
            <a:r>
              <a:rPr lang="en-US" altLang="zh-CN" sz="2500" b="1">
                <a:solidFill>
                  <a:schemeClr val="bg1"/>
                </a:solidFill>
                <a:latin typeface="Adobe Devanagari" panose="02040503050201020203" charset="0"/>
                <a:cs typeface="Adobe Devanagari" panose="02040503050201020203" charset="0"/>
              </a:rPr>
              <a:t>phong</a:t>
            </a:r>
            <a:endParaRPr lang="en-US" altLang="zh-CN" sz="2500" b="1">
              <a:solidFill>
                <a:schemeClr val="bg1"/>
              </a:solidFill>
              <a:latin typeface="Adobe Devanagari" panose="02040503050201020203" charset="0"/>
              <a:cs typeface="Adobe Devanagari" panose="02040503050201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Using texture (u,v) as k_d</a:t>
            </a:r>
            <a:endParaRPr lang="en-US" altLang="zh-CN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9505" y="2019935"/>
            <a:ext cx="9953625" cy="2514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93920" y="5124450"/>
            <a:ext cx="28054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b="1">
                <a:solidFill>
                  <a:schemeClr val="bg1"/>
                </a:solidFill>
                <a:latin typeface="Adobe Devanagari" panose="02040503050201020203" charset="0"/>
                <a:cs typeface="Adobe Devanagari" panose="02040503050201020203" charset="0"/>
                <a:sym typeface="+mn-ea"/>
              </a:rPr>
              <a:t>./Rasterizer output.png </a:t>
            </a:r>
            <a:r>
              <a:rPr lang="en-US" altLang="zh-CN" b="1">
                <a:solidFill>
                  <a:schemeClr val="bg1"/>
                </a:solidFill>
                <a:latin typeface="Adobe Devanagari" panose="02040503050201020203" charset="0"/>
                <a:cs typeface="Adobe Devanagari" panose="02040503050201020203" charset="0"/>
                <a:sym typeface="+mn-ea"/>
              </a:rPr>
              <a:t>phong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756150" y="5369560"/>
            <a:ext cx="2679065" cy="4603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pPr algn="l"/>
            <a:r>
              <a:rPr lang="en-US" altLang="en-US" sz="2400" b="1">
                <a:latin typeface="Adobe Devanagari" panose="02040503050201020203" charset="0"/>
                <a:cs typeface="Adobe Devanagari" panose="02040503050201020203" charset="0"/>
              </a:rPr>
              <a:t>Truncate u, v to [0, 1)</a:t>
            </a:r>
            <a:endParaRPr lang="en-US" altLang="en-US" sz="2400" b="1">
              <a:solidFill>
                <a:srgbClr val="FFFF00"/>
              </a:solidFill>
              <a:latin typeface="Adobe Devanagari" panose="02040503050201020203" charset="0"/>
              <a:cs typeface="Adobe Devanagari" panose="02040503050201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output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2250" y="95250"/>
            <a:ext cx="6667500" cy="6667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09950" y="5265420"/>
            <a:ext cx="537210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500" b="1">
                <a:solidFill>
                  <a:schemeClr val="bg1"/>
                </a:solidFill>
                <a:latin typeface="Adobe Devanagari" panose="02040503050201020203" charset="0"/>
                <a:cs typeface="Adobe Devanagari" panose="02040503050201020203" charset="0"/>
              </a:rPr>
              <a:t>./Rasterizer output.png </a:t>
            </a:r>
            <a:r>
              <a:rPr lang="en-US" altLang="zh-CN" sz="2500" b="1">
                <a:solidFill>
                  <a:schemeClr val="bg1"/>
                </a:solidFill>
                <a:latin typeface="Adobe Devanagari" panose="02040503050201020203" charset="0"/>
                <a:cs typeface="Adobe Devanagari" panose="02040503050201020203" charset="0"/>
              </a:rPr>
              <a:t>texture</a:t>
            </a:r>
            <a:endParaRPr lang="en-US" altLang="zh-CN" sz="2500" b="1">
              <a:solidFill>
                <a:schemeClr val="bg1"/>
              </a:solidFill>
              <a:latin typeface="Adobe Devanagari" panose="02040503050201020203" charset="0"/>
              <a:cs typeface="Adobe Devanagari" panose="02040503050201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Bilinear interpolation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12110" y="1470025"/>
            <a:ext cx="6367145" cy="43516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88485" y="5986780"/>
            <a:ext cx="3725545" cy="4603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pPr algn="l"/>
            <a:r>
              <a:rPr lang="en-US" altLang="en-US" sz="2400" b="1">
                <a:latin typeface="Adobe Devanagari" panose="02040503050201020203" charset="0"/>
                <a:cs typeface="Adobe Devanagari" panose="02040503050201020203" charset="0"/>
              </a:rPr>
              <a:t>Be careful when interpolating!</a:t>
            </a:r>
            <a:endParaRPr lang="en-US" altLang="en-US" sz="2400" b="1">
              <a:solidFill>
                <a:srgbClr val="FFFF00"/>
              </a:solidFill>
              <a:latin typeface="Adobe Devanagari" panose="02040503050201020203" charset="0"/>
              <a:cs typeface="Adobe Devanagari" panose="02040503050201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output-smal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0" y="95250"/>
            <a:ext cx="6667500" cy="6667500"/>
          </a:xfrm>
          <a:prstGeom prst="rect">
            <a:avLst/>
          </a:prstGeom>
        </p:spPr>
      </p:pic>
      <p:pic>
        <p:nvPicPr>
          <p:cNvPr id="5" name="图片 4" descr="output-small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550" y="95250"/>
            <a:ext cx="6667500" cy="6667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09950" y="830580"/>
            <a:ext cx="5372100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500" b="1">
                <a:solidFill>
                  <a:schemeClr val="bg1"/>
                </a:solidFill>
                <a:latin typeface="Adobe Devanagari" panose="02040503050201020203" charset="0"/>
                <a:cs typeface="Adobe Devanagari" panose="02040503050201020203" charset="0"/>
              </a:rPr>
              <a:t>./Rasterizer output.png </a:t>
            </a:r>
            <a:r>
              <a:rPr lang="en-US" altLang="zh-CN" sz="2500" b="1">
                <a:solidFill>
                  <a:schemeClr val="bg1"/>
                </a:solidFill>
                <a:latin typeface="Adobe Devanagari" panose="02040503050201020203" charset="0"/>
                <a:cs typeface="Adobe Devanagari" panose="02040503050201020203" charset="0"/>
              </a:rPr>
              <a:t>texture</a:t>
            </a:r>
            <a:endParaRPr lang="en-US" altLang="zh-CN" sz="2500" b="1">
              <a:solidFill>
                <a:schemeClr val="bg1"/>
              </a:solidFill>
              <a:latin typeface="Adobe Devanagari" panose="02040503050201020203" charset="0"/>
              <a:cs typeface="Adobe Devanagari" panose="02040503050201020203" charset="0"/>
            </a:endParaRPr>
          </a:p>
          <a:p>
            <a:pPr algn="ctr"/>
            <a:r>
              <a:rPr lang="en-US" altLang="zh-CN" sz="2500" b="1">
                <a:solidFill>
                  <a:schemeClr val="bg1"/>
                </a:solidFill>
                <a:latin typeface="Adobe Devanagari" panose="02040503050201020203" charset="0"/>
                <a:cs typeface="Adobe Devanagari" panose="02040503050201020203" charset="0"/>
              </a:rPr>
              <a:t>Shrink texture.png by 50%</a:t>
            </a:r>
            <a:endParaRPr lang="en-US" altLang="zh-CN" sz="2500" b="1">
              <a:solidFill>
                <a:schemeClr val="bg1"/>
              </a:solidFill>
              <a:latin typeface="Adobe Devanagari" panose="02040503050201020203" charset="0"/>
              <a:cs typeface="Adobe Devanagari" panose="02040503050201020203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98550" y="4993640"/>
            <a:ext cx="537210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500" b="1">
                <a:solidFill>
                  <a:schemeClr val="bg1"/>
                </a:solidFill>
                <a:latin typeface="Adobe Devanagari" panose="02040503050201020203" charset="0"/>
                <a:cs typeface="Adobe Devanagari" panose="02040503050201020203" charset="0"/>
              </a:rPr>
              <a:t>Without bilinear interpolation</a:t>
            </a:r>
            <a:endParaRPr lang="en-US" sz="2500" b="1">
              <a:solidFill>
                <a:schemeClr val="bg1"/>
              </a:solidFill>
              <a:latin typeface="Adobe Devanagari" panose="02040503050201020203" charset="0"/>
              <a:cs typeface="Adobe Devanagari" panose="02040503050201020203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37250" y="4993640"/>
            <a:ext cx="537210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500" b="1">
                <a:solidFill>
                  <a:schemeClr val="bg1"/>
                </a:solidFill>
                <a:latin typeface="Adobe Devanagari" panose="02040503050201020203" charset="0"/>
                <a:cs typeface="Adobe Devanagari" panose="02040503050201020203" charset="0"/>
              </a:rPr>
              <a:t>Bilinear interpolation</a:t>
            </a:r>
            <a:endParaRPr lang="en-US" sz="2500" b="1">
              <a:solidFill>
                <a:schemeClr val="bg1"/>
              </a:solidFill>
              <a:latin typeface="Adobe Devanagari" panose="02040503050201020203" charset="0"/>
              <a:cs typeface="Adobe Devanagari" panose="02040503050201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Try another model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458585" cy="4351655"/>
          </a:xfrm>
        </p:spPr>
        <p:txBody>
          <a:bodyPr/>
          <a:p>
            <a:r>
              <a:rPr lang="en-US" altLang="zh-CN"/>
              <a:t>Change the </a:t>
            </a:r>
            <a:r>
              <a:rPr lang="en-US" altLang="zh-CN" i="1"/>
              <a:t>obj_path, load_path </a:t>
            </a:r>
            <a:r>
              <a:rPr lang="en-US" altLang="zh-CN"/>
              <a:t>and </a:t>
            </a:r>
            <a:r>
              <a:rPr lang="en-US" altLang="zh-CN" i="1"/>
              <a:t>text_path</a:t>
            </a:r>
            <a:r>
              <a:rPr lang="en-US" altLang="zh-CN"/>
              <a:t> in </a:t>
            </a:r>
            <a:r>
              <a:rPr lang="en-US" altLang="zh-CN" b="1"/>
              <a:t>main.cpp</a:t>
            </a:r>
            <a:endParaRPr lang="en-US" altLang="zh-CN" b="1"/>
          </a:p>
          <a:p>
            <a:endParaRPr lang="en-US" altLang="zh-CN" b="1"/>
          </a:p>
          <a:p>
            <a:endParaRPr lang="en-US" altLang="zh-CN"/>
          </a:p>
          <a:p>
            <a:r>
              <a:rPr lang="en-US" altLang="zh-CN"/>
              <a:t>Disable this line which could cause you segmentation fault :(</a:t>
            </a:r>
            <a:endParaRPr lang="en-US" altLang="zh-CN"/>
          </a:p>
          <a:p>
            <a:r>
              <a:rPr lang="en-US" altLang="zh-CN" i="1">
                <a:solidFill>
                  <a:schemeClr val="tx1"/>
                </a:solidFill>
              </a:rPr>
              <a:t>r.set_texture(Texture(obj_path + texture_path));</a:t>
            </a:r>
            <a:endParaRPr lang="en-US" altLang="zh-CN" i="1">
              <a:solidFill>
                <a:schemeClr val="tx1"/>
              </a:solidFill>
            </a:endParaRPr>
          </a:p>
        </p:txBody>
      </p:sp>
      <p:pic>
        <p:nvPicPr>
          <p:cNvPr id="4" name="图片 3" descr="bunn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6150" y="1079500"/>
            <a:ext cx="4699000" cy="4699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959600" y="4688840"/>
            <a:ext cx="5372100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500" b="1">
                <a:solidFill>
                  <a:schemeClr val="bg1"/>
                </a:solidFill>
                <a:latin typeface="Adobe Devanagari" panose="02040503050201020203" charset="0"/>
                <a:cs typeface="Adobe Devanagari" panose="02040503050201020203" charset="0"/>
              </a:rPr>
              <a:t>A little bunny that caused me segmentation fault for three times</a:t>
            </a:r>
            <a:endParaRPr lang="en-US" sz="2500" b="1">
              <a:solidFill>
                <a:schemeClr val="bg1"/>
              </a:solidFill>
              <a:latin typeface="Adobe Devanagari" panose="02040503050201020203" charset="0"/>
              <a:cs typeface="Adobe Devanagari" panose="02040503050201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50825"/>
            <a:ext cx="10515600" cy="1325563"/>
          </a:xfrm>
        </p:spPr>
        <p:txBody>
          <a:bodyPr/>
          <a:p>
            <a:r>
              <a:rPr lang="en-US" altLang="en-US">
                <a:sym typeface="+mn-ea"/>
              </a:rPr>
              <a:t>Bump &amp; displacement mapping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output-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850" y="1264285"/>
            <a:ext cx="5448935" cy="5448935"/>
          </a:xfrm>
          <a:prstGeom prst="rect">
            <a:avLst/>
          </a:prstGeom>
        </p:spPr>
      </p:pic>
      <p:pic>
        <p:nvPicPr>
          <p:cNvPr id="5" name="图片 4" descr="output-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1264285"/>
            <a:ext cx="5473700" cy="54489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50950" y="1825625"/>
            <a:ext cx="537210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500" b="1">
                <a:solidFill>
                  <a:schemeClr val="bg1"/>
                </a:solidFill>
                <a:latin typeface="Adobe Devanagari" panose="02040503050201020203" charset="0"/>
                <a:cs typeface="Adobe Devanagari" panose="02040503050201020203" charset="0"/>
              </a:rPr>
              <a:t>./Rasterizer output.png </a:t>
            </a:r>
            <a:r>
              <a:rPr lang="en-US" altLang="zh-CN" sz="2500" b="1">
                <a:solidFill>
                  <a:schemeClr val="bg1"/>
                </a:solidFill>
                <a:latin typeface="Adobe Devanagari" panose="02040503050201020203" charset="0"/>
                <a:cs typeface="Adobe Devanagari" panose="02040503050201020203" charset="0"/>
              </a:rPr>
              <a:t>bump</a:t>
            </a:r>
            <a:endParaRPr lang="en-US" altLang="zh-CN" sz="2500" b="1">
              <a:solidFill>
                <a:schemeClr val="bg1"/>
              </a:solidFill>
              <a:latin typeface="Adobe Devanagari" panose="02040503050201020203" charset="0"/>
              <a:cs typeface="Adobe Devanagari" panose="02040503050201020203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86500" y="1825625"/>
            <a:ext cx="5372100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500" b="1">
                <a:solidFill>
                  <a:schemeClr val="bg1"/>
                </a:solidFill>
                <a:latin typeface="Adobe Devanagari" panose="02040503050201020203" charset="0"/>
                <a:cs typeface="Adobe Devanagari" panose="02040503050201020203" charset="0"/>
              </a:rPr>
              <a:t>./Rasterizer output.png </a:t>
            </a:r>
            <a:r>
              <a:rPr lang="en-US" altLang="zh-CN" sz="2500" b="1">
                <a:solidFill>
                  <a:schemeClr val="bg1"/>
                </a:solidFill>
                <a:latin typeface="Adobe Devanagari" panose="02040503050201020203" charset="0"/>
                <a:cs typeface="Adobe Devanagari" panose="02040503050201020203" charset="0"/>
              </a:rPr>
              <a:t>displacement</a:t>
            </a:r>
            <a:endParaRPr lang="en-US" altLang="zh-CN" sz="2500" b="1">
              <a:solidFill>
                <a:schemeClr val="bg1"/>
              </a:solidFill>
              <a:latin typeface="Adobe Devanagari" panose="02040503050201020203" charset="0"/>
              <a:cs typeface="Adobe Devanagari" panose="02040503050201020203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52750" y="5316855"/>
            <a:ext cx="706056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2500" b="1">
                <a:solidFill>
                  <a:schemeClr val="bg1"/>
                </a:solidFill>
                <a:latin typeface="Adobe Devanagari" panose="02040503050201020203" charset="0"/>
                <a:cs typeface="Adobe Devanagari" panose="02040503050201020203" charset="0"/>
              </a:rPr>
              <a:t>Just implement according to the comments.</a:t>
            </a:r>
            <a:endParaRPr lang="en-US" sz="2500" b="1">
              <a:solidFill>
                <a:schemeClr val="bg1"/>
              </a:solidFill>
              <a:latin typeface="Adobe Devanagari" panose="02040503050201020203" charset="0"/>
              <a:cs typeface="Adobe Devanagari" panose="02040503050201020203" charset="0"/>
            </a:endParaRPr>
          </a:p>
          <a:p>
            <a:pPr algn="ctr"/>
            <a:r>
              <a:rPr lang="en-US" sz="2500" b="1">
                <a:solidFill>
                  <a:schemeClr val="bg1"/>
                </a:solidFill>
                <a:latin typeface="Adobe Devanagari" panose="02040503050201020203" charset="0"/>
                <a:cs typeface="Adobe Devanagari" panose="02040503050201020203" charset="0"/>
              </a:rPr>
              <a:t>Would be introduced later in Ray Tracing...</a:t>
            </a:r>
            <a:endParaRPr lang="en-US" sz="2500" b="1">
              <a:solidFill>
                <a:schemeClr val="bg1"/>
              </a:solidFill>
              <a:latin typeface="Adobe Devanagari" panose="02040503050201020203" charset="0"/>
              <a:cs typeface="Adobe Devanagari" panose="02040503050201020203" charset="0"/>
            </a:endParaRPr>
          </a:p>
          <a:p>
            <a:pPr algn="ctr"/>
            <a:r>
              <a:rPr lang="en-US" sz="1400" b="1">
                <a:solidFill>
                  <a:schemeClr val="bg1"/>
                </a:solidFill>
                <a:latin typeface="Adobe Devanagari" panose="02040503050201020203" charset="0"/>
                <a:cs typeface="Adobe Devanagari" panose="02040503050201020203" charset="0"/>
              </a:rPr>
              <a:t>http://games-cn.org/forums/topic/frequently-asked-questionskeep-updating/</a:t>
            </a:r>
            <a:endParaRPr lang="en-US" sz="1400" b="1">
              <a:solidFill>
                <a:schemeClr val="bg1"/>
              </a:solidFill>
              <a:latin typeface="Adobe Devanagari" panose="02040503050201020203" charset="0"/>
              <a:cs typeface="Adobe Devanagari" panose="02040503050201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42870" y="2820035"/>
            <a:ext cx="690626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6000">
                <a:latin typeface="Adobe Caslon Pro Bold" panose="0205070206050A020403" charset="0"/>
                <a:cs typeface="Adobe Caslon Pro Bold" panose="0205070206050A020403" charset="0"/>
              </a:rPr>
              <a:t>Thanks for listening!</a:t>
            </a:r>
            <a:endParaRPr lang="en-US" altLang="zh-CN" sz="6000" i="1">
              <a:latin typeface="Adobe Caslon Pro Bold" panose="0205070206050A020403" charset="0"/>
              <a:cs typeface="Adobe Caslon Pro Bold" panose="0205070206050A020403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58336" y="4801235"/>
            <a:ext cx="3274695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2000" i="1">
                <a:latin typeface="Times New Roman" panose="02020603050405020304" charset="0"/>
                <a:cs typeface="Times New Roman" panose="02020603050405020304" charset="0"/>
              </a:rPr>
              <a:t>c7w</a:t>
            </a:r>
            <a:endParaRPr lang="en-US" sz="2000" i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sz="2000" i="1">
                <a:latin typeface="Times New Roman" panose="02020603050405020304" charset="0"/>
                <a:cs typeface="Times New Roman" panose="02020603050405020304" charset="0"/>
              </a:rPr>
              <a:t>2021.11.20</a:t>
            </a:r>
            <a:endParaRPr lang="zh-CN" altLang="en-US" sz="2000" i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/>
            <a:endParaRPr lang="en-US" altLang="zh-CN" sz="2000" i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2000" i="1">
                <a:latin typeface="Times New Roman" panose="02020603050405020304" charset="0"/>
                <a:cs typeface="Times New Roman" panose="02020603050405020304" charset="0"/>
              </a:rPr>
              <a:t>gha20@mails.tsinghua.edu.cn</a:t>
            </a:r>
            <a:endParaRPr lang="en-US" altLang="zh-CN" sz="2000" i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zh-CN" sz="2000" i="1">
                <a:latin typeface="Times New Roman" panose="02020603050405020304" charset="0"/>
                <a:cs typeface="Times New Roman" panose="02020603050405020304" charset="0"/>
              </a:rPr>
              <a:t>admin@cc7w.cf</a:t>
            </a:r>
            <a:endParaRPr lang="en-US" altLang="zh-CN" sz="2000" i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29385" y="125095"/>
            <a:ext cx="9076055" cy="66084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02605" y="365125"/>
            <a:ext cx="564261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After MVP we could get a canonical cube [-1, 1]^3</a:t>
            </a:r>
            <a:endParaRPr lang="en-US" altLang="zh-CN"/>
          </a:p>
          <a:p>
            <a:r>
              <a:rPr lang="en-US" altLang="zh-CN"/>
              <a:t>Drop Z coordinate, then use </a:t>
            </a:r>
            <a:r>
              <a:rPr lang="en-US" altLang="zh-CN" b="1" i="1"/>
              <a:t>Viewport Transformation</a:t>
            </a:r>
            <a:r>
              <a:rPr lang="en-US" altLang="zh-CN"/>
              <a:t> </a:t>
            </a:r>
            <a:endParaRPr lang="en-US" altLang="zh-CN"/>
          </a:p>
          <a:p>
            <a:r>
              <a:rPr lang="en-US" altLang="zh-CN"/>
              <a:t>                                              to map </a:t>
            </a:r>
            <a:r>
              <a:rPr lang="en-US" altLang="zh-CN" b="1"/>
              <a:t>[-1, 1]^2 -&gt; [0, W] x [0, H]</a:t>
            </a:r>
            <a:endParaRPr lang="en-US" altLang="zh-CN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75" y="2901315"/>
            <a:ext cx="6655435" cy="2635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71320" y="26035"/>
            <a:ext cx="9043035" cy="68052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20" y="112395"/>
            <a:ext cx="9145270" cy="6633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66240" y="267335"/>
            <a:ext cx="8860155" cy="63226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0" y="267335"/>
            <a:ext cx="8450580" cy="6182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28800" y="512445"/>
            <a:ext cx="8534400" cy="6030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MSAA (Super Sampling)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2310" y="1691005"/>
            <a:ext cx="5999480" cy="4351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5" y="1691005"/>
            <a:ext cx="5974080" cy="4253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Z-buffering</a:t>
            </a:r>
            <a:endParaRPr lang="en-US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30170" y="1379855"/>
            <a:ext cx="6931025" cy="5286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6853,&quot;width&quot;:9412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3235</Words>
  <Application>WPS 演示</Application>
  <PresentationFormat>宽屏</PresentationFormat>
  <Paragraphs>219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2" baseType="lpstr">
      <vt:lpstr>Arial</vt:lpstr>
      <vt:lpstr>宋体</vt:lpstr>
      <vt:lpstr>Wingdings</vt:lpstr>
      <vt:lpstr>Adobe Arabic</vt:lpstr>
      <vt:lpstr>Arial</vt:lpstr>
      <vt:lpstr>Calibri</vt:lpstr>
      <vt:lpstr>微软雅黑</vt:lpstr>
      <vt:lpstr>Arial Unicode MS</vt:lpstr>
      <vt:lpstr>Adobe Devanagari</vt:lpstr>
      <vt:lpstr>Adobe Caslon Pro Bold</vt:lpstr>
      <vt:lpstr>Times New Roman</vt:lpstr>
      <vt:lpstr>华文楷体</vt:lpstr>
      <vt:lpstr>Office 主题</vt:lpstr>
      <vt:lpstr>SIGGRAPH</vt:lpstr>
      <vt:lpstr>The Graphics Pipeline</vt:lpstr>
      <vt:lpstr>Graphics Pipeline</vt:lpstr>
      <vt:lpstr>PowerPoint 演示文稿</vt:lpstr>
      <vt:lpstr>PowerPoint 演示文稿</vt:lpstr>
      <vt:lpstr>PowerPoint 演示文稿</vt:lpstr>
      <vt:lpstr>PowerPoint 演示文稿</vt:lpstr>
      <vt:lpstr>MSAA (Super Sampling)</vt:lpstr>
      <vt:lpstr>Z-buffering</vt:lpstr>
      <vt:lpstr>PowerPoint 演示文稿</vt:lpstr>
      <vt:lpstr>PowerPoint 演示文稿</vt:lpstr>
      <vt:lpstr>Blinn-Phong Reflectance Model</vt:lpstr>
      <vt:lpstr>Definition</vt:lpstr>
      <vt:lpstr>Diffuse</vt:lpstr>
      <vt:lpstr>Specular</vt:lpstr>
      <vt:lpstr>Ambient</vt:lpstr>
      <vt:lpstr>Blinn-Phong Reflection Model</vt:lpstr>
      <vt:lpstr>PowerPoint 演示文稿</vt:lpstr>
      <vt:lpstr>PowerPoint 演示文稿</vt:lpstr>
      <vt:lpstr>Interpolation: acquire smoothly varied values</vt:lpstr>
      <vt:lpstr>Applying Texture</vt:lpstr>
      <vt:lpstr>PA2</vt:lpstr>
      <vt:lpstr>Find the bounding box</vt:lpstr>
      <vt:lpstr>Test if certain point inside a given triangle</vt:lpstr>
      <vt:lpstr>Update pixel values using Z-buffering</vt:lpstr>
      <vt:lpstr>Supersampling</vt:lpstr>
      <vt:lpstr>PowerPoint 演示文稿</vt:lpstr>
      <vt:lpstr>PA3</vt:lpstr>
      <vt:lpstr>Interpolation using Barycentric coordinates</vt:lpstr>
      <vt:lpstr>PowerPoint 演示文稿</vt:lpstr>
      <vt:lpstr>Blinn-Phong Reflection Model  (Diffuse, Specular, Ambient)</vt:lpstr>
      <vt:lpstr>PowerPoint 演示文稿</vt:lpstr>
      <vt:lpstr>Using texture (u,v) as k_d</vt:lpstr>
      <vt:lpstr>PowerPoint 演示文稿</vt:lpstr>
      <vt:lpstr>Bilinear interpolation</vt:lpstr>
      <vt:lpstr>PowerPoint 演示文稿</vt:lpstr>
      <vt:lpstr>Try another model</vt:lpstr>
      <vt:lpstr>Bump &amp; displacement mapping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c7w</cp:lastModifiedBy>
  <cp:revision>8</cp:revision>
  <dcterms:created xsi:type="dcterms:W3CDTF">2021-11-15T07:11:00Z</dcterms:created>
  <dcterms:modified xsi:type="dcterms:W3CDTF">2022-01-28T09:01:55Z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51662B1EEA254F389A55471831BA95D9</vt:lpwstr>
  </property>
  <property fmtid="{D5CDD505-2E9C-101B-9397-08002B2CF9AE}" pid="3" name="KSOProductBuildVer">
    <vt:lpwstr>2052-11.1.0.10723</vt:lpwstr>
  </property>
</Properties>
</file>